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2" r:id="rId1"/>
  </p:sldMasterIdLst>
  <p:notesMasterIdLst>
    <p:notesMasterId r:id="rId31"/>
  </p:notesMasterIdLst>
  <p:sldIdLst>
    <p:sldId id="271" r:id="rId2"/>
    <p:sldId id="340" r:id="rId3"/>
    <p:sldId id="256" r:id="rId4"/>
    <p:sldId id="324" r:id="rId5"/>
    <p:sldId id="307" r:id="rId6"/>
    <p:sldId id="310" r:id="rId7"/>
    <p:sldId id="311" r:id="rId8"/>
    <p:sldId id="314" r:id="rId9"/>
    <p:sldId id="264" r:id="rId10"/>
    <p:sldId id="338" r:id="rId11"/>
    <p:sldId id="352" r:id="rId12"/>
    <p:sldId id="353" r:id="rId13"/>
    <p:sldId id="351" r:id="rId14"/>
    <p:sldId id="320" r:id="rId15"/>
    <p:sldId id="322" r:id="rId16"/>
    <p:sldId id="323" r:id="rId17"/>
    <p:sldId id="328" r:id="rId18"/>
    <p:sldId id="330" r:id="rId19"/>
    <p:sldId id="341" r:id="rId20"/>
    <p:sldId id="331" r:id="rId21"/>
    <p:sldId id="332" r:id="rId22"/>
    <p:sldId id="334" r:id="rId23"/>
    <p:sldId id="348" r:id="rId24"/>
    <p:sldId id="305" r:id="rId25"/>
    <p:sldId id="354" r:id="rId26"/>
    <p:sldId id="333" r:id="rId27"/>
    <p:sldId id="342" r:id="rId28"/>
    <p:sldId id="343" r:id="rId29"/>
    <p:sldId id="344" r:id="rId30"/>
  </p:sldIdLst>
  <p:sldSz cx="9144000" cy="5143500" type="screen16x9"/>
  <p:notesSz cx="6858000" cy="9144000"/>
  <p:embeddedFontLst>
    <p:embeddedFont>
      <p:font typeface="Barlow" panose="00000500000000000000" pitchFamily="2" charset="0"/>
      <p:regular r:id="rId32"/>
      <p:bold r:id="rId33"/>
      <p:italic r:id="rId34"/>
      <p:bold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  <p:embeddedFont>
      <p:font typeface="Roboto Black" panose="02000000000000000000" pitchFamily="2" charset="0"/>
      <p:bold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FF6699"/>
    <a:srgbClr val="FAF8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9AF16BF-720F-46AC-B795-37C30BEF8695}">
  <a:tblStyle styleId="{39AF16BF-720F-46AC-B795-37C30BEF86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065" autoAdjust="0"/>
  </p:normalViewPr>
  <p:slideViewPr>
    <p:cSldViewPr snapToGrid="0">
      <p:cViewPr varScale="1">
        <p:scale>
          <a:sx n="82" d="100"/>
          <a:sy n="82" d="100"/>
        </p:scale>
        <p:origin x="14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22ec61ca62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122ec61ca62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F96E0-E997-B420-8B30-F560CF793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1C2872-888E-0D17-F4E3-477BA25E6C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242680-CE82-C9EC-9969-01BB69865A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99658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7641B-3A71-64DB-778E-B0ED30785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934BC0-878A-3075-4F3C-D6EBE26F23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EAF220-105F-F81D-6023-DCE9B1C44A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911728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919A0-666C-8164-DCA9-A361E3A4B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B877CE-ABF4-D037-2651-4C90AC4CFE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136900-313B-C2D3-EE38-53195DCDFB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61987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CF47B-0412-929B-4768-4EEC63F3B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C1C90D-F26C-F5F4-5967-7DB97084D6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FF18B3-7FF0-76AC-D431-802DB5B719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723397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>
          <a:extLst>
            <a:ext uri="{FF2B5EF4-FFF2-40B4-BE49-F238E27FC236}">
              <a16:creationId xmlns:a16="http://schemas.microsoft.com/office/drawing/2014/main" id="{2E34304F-680A-65E5-57B9-522FC9A63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22ec61ca62_0_266:notes">
            <a:extLst>
              <a:ext uri="{FF2B5EF4-FFF2-40B4-BE49-F238E27FC236}">
                <a16:creationId xmlns:a16="http://schemas.microsoft.com/office/drawing/2014/main" id="{8BD34249-CAB8-1D95-5140-6DD723743F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22ec61ca62_0_266:notes">
            <a:extLst>
              <a:ext uri="{FF2B5EF4-FFF2-40B4-BE49-F238E27FC236}">
                <a16:creationId xmlns:a16="http://schemas.microsoft.com/office/drawing/2014/main" id="{B75AE2A1-0C9D-12AC-7190-7B0833CC2B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shows the linear models </a:t>
            </a:r>
            <a:r>
              <a:rPr lang="en-GB" dirty="0" err="1"/>
              <a:t>i</a:t>
            </a:r>
            <a:r>
              <a:rPr lang="en-GB" dirty="0"/>
              <a:t> constructed and their outputs, AIC and R2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more * means more significant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NS means not significant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higher R2 means higher variance in the dataset explained by the predictors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GB" dirty="0"/>
              <a:t>lower AIC means better fit 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AIC generally decreasing - meaning we are not overfitting - YAY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best fitting model is mod 7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206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>
          <a:extLst>
            <a:ext uri="{FF2B5EF4-FFF2-40B4-BE49-F238E27FC236}">
              <a16:creationId xmlns:a16="http://schemas.microsoft.com/office/drawing/2014/main" id="{39120468-D64A-1750-FBCA-99146123B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22ec61ca62_0_266:notes">
            <a:extLst>
              <a:ext uri="{FF2B5EF4-FFF2-40B4-BE49-F238E27FC236}">
                <a16:creationId xmlns:a16="http://schemas.microsoft.com/office/drawing/2014/main" id="{2D8A5C58-C080-D2C5-5C41-516A338FB6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22ec61ca62_0_266:notes">
            <a:extLst>
              <a:ext uri="{FF2B5EF4-FFF2-40B4-BE49-F238E27FC236}">
                <a16:creationId xmlns:a16="http://schemas.microsoft.com/office/drawing/2014/main" id="{EDA5E235-A0C8-0562-B5BE-92D5EC871F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lets take a closer look at mod 7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can see that daphnia and water level both have a significant negative relationship with phytoplankton </a:t>
            </a:r>
            <a:r>
              <a:rPr lang="en-GB" dirty="0" err="1"/>
              <a:t>biovol</a:t>
            </a:r>
            <a:r>
              <a:rPr lang="en-GB" dirty="0"/>
              <a:t>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and despite the fact that season on its own is not significant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phytoplankton group and the interaction between phytoplankton group and season were found to be significant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9067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>
          <a:extLst>
            <a:ext uri="{FF2B5EF4-FFF2-40B4-BE49-F238E27FC236}">
              <a16:creationId xmlns:a16="http://schemas.microsoft.com/office/drawing/2014/main" id="{DA1B6B36-3582-0208-1463-F66EE7688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22ec61ca62_0_266:notes">
            <a:extLst>
              <a:ext uri="{FF2B5EF4-FFF2-40B4-BE49-F238E27FC236}">
                <a16:creationId xmlns:a16="http://schemas.microsoft.com/office/drawing/2014/main" id="{01D1D8F6-EE1E-30C1-4CDD-F0EA831E12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22ec61ca62_0_266:notes">
            <a:extLst>
              <a:ext uri="{FF2B5EF4-FFF2-40B4-BE49-F238E27FC236}">
                <a16:creationId xmlns:a16="http://schemas.microsoft.com/office/drawing/2014/main" id="{54465278-46CE-DE05-3315-9FBA07FC75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random forest ranks predictors based off which is has the most influence on phytoplankton biovolume – higher value = more important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In this instance - SRP Nitrate and </a:t>
            </a:r>
            <a:r>
              <a:rPr lang="en-GB" dirty="0" err="1"/>
              <a:t>SRSi</a:t>
            </a:r>
            <a:r>
              <a:rPr lang="en-GB" dirty="0"/>
              <a:t> are the strongest predictors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48104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>
          <a:extLst>
            <a:ext uri="{FF2B5EF4-FFF2-40B4-BE49-F238E27FC236}">
              <a16:creationId xmlns:a16="http://schemas.microsoft.com/office/drawing/2014/main" id="{6488058D-834F-4F6F-FBF7-5B229969A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22ec61ca62_0_266:notes">
            <a:extLst>
              <a:ext uri="{FF2B5EF4-FFF2-40B4-BE49-F238E27FC236}">
                <a16:creationId xmlns:a16="http://schemas.microsoft.com/office/drawing/2014/main" id="{6685CCDF-89B5-5C54-3277-546D73E662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22ec61ca62_0_266:notes">
            <a:extLst>
              <a:ext uri="{FF2B5EF4-FFF2-40B4-BE49-F238E27FC236}">
                <a16:creationId xmlns:a16="http://schemas.microsoft.com/office/drawing/2014/main" id="{7CD70916-76C8-24B3-3065-D28199B105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plot of each phytoplankton group's biovolume against daphnia densities throughout the years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spearman's correlation was conducted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 err="1"/>
              <a:t>crytophyceae</a:t>
            </a:r>
            <a:r>
              <a:rPr lang="en-GB" dirty="0"/>
              <a:t> was the only significant relationship - positively correlated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cyanobacteria and diatoms were also positively correlated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green algae was negatively correlated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none of the latter 3 reached statistical significance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02954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8DD771A9-17D6-1E62-7EEF-2FD2F403F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64e545c0d_0_0:notes">
            <a:extLst>
              <a:ext uri="{FF2B5EF4-FFF2-40B4-BE49-F238E27FC236}">
                <a16:creationId xmlns:a16="http://schemas.microsoft.com/office/drawing/2014/main" id="{36C5C6ED-595E-2C40-8E65-92E0BB9D18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64e545c0d_0_0:notes">
            <a:extLst>
              <a:ext uri="{FF2B5EF4-FFF2-40B4-BE49-F238E27FC236}">
                <a16:creationId xmlns:a16="http://schemas.microsoft.com/office/drawing/2014/main" id="{45B5E408-F466-2106-D951-C45EB80ACE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The negative relationship daphnia and phytoplankton - aligns with top-down theory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daphnia can exert pressure on phytoplankton </a:t>
            </a:r>
            <a:r>
              <a:rPr lang="en-GB" dirty="0" err="1"/>
              <a:t>biovol</a:t>
            </a:r>
            <a:r>
              <a:rPr lang="en-GB" dirty="0"/>
              <a:t> by feeding on them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the phytoplankton group and its interaction with season were both found to be significant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in line with broader ecological theories of phytoplankton seasonal succession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that different taxonomic groups showed distinct seasonal biovolume patterns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water level measured from the top of Kinross pier to the water surface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a smaller measured distance = higher water level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actual water level proportional to </a:t>
            </a:r>
            <a:r>
              <a:rPr lang="en-GB" dirty="0" err="1"/>
              <a:t>biovol</a:t>
            </a:r>
            <a:endParaRPr lang="en-GB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interesting - opposes research usually higher </a:t>
            </a:r>
            <a:r>
              <a:rPr lang="en-GB" dirty="0" err="1"/>
              <a:t>waterlevel</a:t>
            </a:r>
            <a:r>
              <a:rPr lang="en-GB" dirty="0"/>
              <a:t>=less bloom, due to flushing rate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other studies - lower water level = more sediment resuspension due to wind + fish movement = worse conditions for blooms </a:t>
            </a:r>
          </a:p>
        </p:txBody>
      </p:sp>
    </p:spTree>
    <p:extLst>
      <p:ext uri="{BB962C8B-B14F-4D97-AF65-F5344CB8AC3E}">
        <p14:creationId xmlns:p14="http://schemas.microsoft.com/office/powerpoint/2010/main" val="24318231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56FA181C-3F09-F2C4-72F8-909ADFE07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64e545c0d_0_0:notes">
            <a:extLst>
              <a:ext uri="{FF2B5EF4-FFF2-40B4-BE49-F238E27FC236}">
                <a16:creationId xmlns:a16="http://schemas.microsoft.com/office/drawing/2014/main" id="{EBBA6991-BF20-E3BF-9945-BE117DCE32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64e545c0d_0_0:notes">
            <a:extLst>
              <a:ext uri="{FF2B5EF4-FFF2-40B4-BE49-F238E27FC236}">
                <a16:creationId xmlns:a16="http://schemas.microsoft.com/office/drawing/2014/main" id="{69F04536-FE2F-387F-1AE7-0FED35B1FD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Results for the random forest highlight nutrients as most important predictors - supports the bottom-up theory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SRP and Nitrate limiting nutrients - both raking highly = potential for nutrient colimitation in loch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 err="1"/>
              <a:t>SRSi</a:t>
            </a:r>
            <a:r>
              <a:rPr lang="en-GB" dirty="0"/>
              <a:t> - key for diatoms to build cell walls - especially important during colder seasons when diatoms dominate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6192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>
          <a:extLst>
            <a:ext uri="{FF2B5EF4-FFF2-40B4-BE49-F238E27FC236}">
              <a16:creationId xmlns:a16="http://schemas.microsoft.com/office/drawing/2014/main" id="{1EBED072-DF91-7D3A-D275-1BCE1FBEF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22ec61ca62_0_266:notes">
            <a:extLst>
              <a:ext uri="{FF2B5EF4-FFF2-40B4-BE49-F238E27FC236}">
                <a16:creationId xmlns:a16="http://schemas.microsoft.com/office/drawing/2014/main" id="{63FF54A0-7E27-F1FA-219E-0721131832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22ec61ca62_0_266:notes">
            <a:extLst>
              <a:ext uri="{FF2B5EF4-FFF2-40B4-BE49-F238E27FC236}">
                <a16:creationId xmlns:a16="http://schemas.microsoft.com/office/drawing/2014/main" id="{B7669CBF-413D-D919-4F4C-E5857E41AC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0179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DFA77F0C-14BF-BF56-138E-CBFF66C9F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64e545c0d_0_0:notes">
            <a:extLst>
              <a:ext uri="{FF2B5EF4-FFF2-40B4-BE49-F238E27FC236}">
                <a16:creationId xmlns:a16="http://schemas.microsoft.com/office/drawing/2014/main" id="{B21B460C-A5F0-12E9-6651-82A71B458C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64e545c0d_0_0:notes">
            <a:extLst>
              <a:ext uri="{FF2B5EF4-FFF2-40B4-BE49-F238E27FC236}">
                <a16:creationId xmlns:a16="http://schemas.microsoft.com/office/drawing/2014/main" id="{ADB07E6E-2207-F254-8CD0-40183FFAFA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due to </a:t>
            </a:r>
            <a:r>
              <a:rPr lang="en-GB" dirty="0" err="1"/>
              <a:t>lm</a:t>
            </a:r>
            <a:r>
              <a:rPr lang="en-GB" dirty="0"/>
              <a:t> being simpler + transparent and replicable - its very important in research for hypothesise testing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due to the way rf are built - with the may decision trees - it has a reputation of being a black box - not very interpretable - no effect size and p values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outputs can also vary slightly on each run - due to machine learning technique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however there is an assumption of linearity in </a:t>
            </a:r>
            <a:r>
              <a:rPr lang="en-GB" dirty="0" err="1"/>
              <a:t>lm</a:t>
            </a:r>
            <a:r>
              <a:rPr lang="en-GB" dirty="0"/>
              <a:t> - so might miss non-linear patterns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random forest is a non parametric approach can detect more complex nonlinear relationships and interactions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80636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D6CCE913-2008-5752-FB7B-EEF47B47B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64e545c0d_0_0:notes">
            <a:extLst>
              <a:ext uri="{FF2B5EF4-FFF2-40B4-BE49-F238E27FC236}">
                <a16:creationId xmlns:a16="http://schemas.microsoft.com/office/drawing/2014/main" id="{7497317D-6926-C3D1-EF76-8479DBBC96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64e545c0d_0_0:notes">
            <a:extLst>
              <a:ext uri="{FF2B5EF4-FFF2-40B4-BE49-F238E27FC236}">
                <a16:creationId xmlns:a16="http://schemas.microsoft.com/office/drawing/2014/main" id="{EAB6D3A1-4413-4340-A829-BD3DDEC242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 err="1"/>
              <a:t>cryptophyceae</a:t>
            </a:r>
            <a:r>
              <a:rPr lang="en-GB" dirty="0"/>
              <a:t> is a nutritious food source- </a:t>
            </a:r>
            <a:r>
              <a:rPr lang="en-GB" dirty="0" err="1"/>
              <a:t>daphia's</a:t>
            </a:r>
            <a:r>
              <a:rPr lang="en-GB" dirty="0"/>
              <a:t> preferred in fact - so when biomass increases daphnia will have more to consume hence increases as well - supports the bottom up theory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green algae having a negative relationship supports the bottom down theory - however it is statistically </a:t>
            </a:r>
            <a:r>
              <a:rPr lang="en-GB" dirty="0" err="1"/>
              <a:t>insignficant</a:t>
            </a:r>
            <a:r>
              <a:rPr lang="en-GB" dirty="0"/>
              <a:t>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cyanobacteria +diatoms </a:t>
            </a:r>
            <a:r>
              <a:rPr lang="en-GB" dirty="0" err="1"/>
              <a:t>insignficant</a:t>
            </a:r>
            <a:r>
              <a:rPr lang="en-GB" dirty="0"/>
              <a:t> relationship - cyanobacteria toxic and filamentous no good to eat + diatoms regularly sink </a:t>
            </a:r>
            <a:r>
              <a:rPr lang="en-GB" dirty="0" err="1"/>
              <a:t>otu</a:t>
            </a:r>
            <a:r>
              <a:rPr lang="en-GB" dirty="0"/>
              <a:t> of feeding zone - not easily grazed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07500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>
          <a:extLst>
            <a:ext uri="{FF2B5EF4-FFF2-40B4-BE49-F238E27FC236}">
              <a16:creationId xmlns:a16="http://schemas.microsoft.com/office/drawing/2014/main" id="{DFE63AAF-AD63-0900-8ED1-B668A2C6F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22ec61ca62_0_266:notes">
            <a:extLst>
              <a:ext uri="{FF2B5EF4-FFF2-40B4-BE49-F238E27FC236}">
                <a16:creationId xmlns:a16="http://schemas.microsoft.com/office/drawing/2014/main" id="{40ED5275-383F-746D-2D10-E6E0FF5827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22ec61ca62_0_266:notes">
            <a:extLst>
              <a:ext uri="{FF2B5EF4-FFF2-40B4-BE49-F238E27FC236}">
                <a16:creationId xmlns:a16="http://schemas.microsoft.com/office/drawing/2014/main" id="{8AF6913F-3F2A-C7E4-A812-1A025A1A94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substantial data gaps in our dataset in the later years - reduced out dataset numbers significantly - might have affected the accuracy of the models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taxonomic resolution - the phytoplankton groups were done at a class/phylum level - which might have oversimplified - might be overlooking species specific interactions/behaviours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if its generalisable trend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improving accuracy and predictive power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generalise additive models to look at interactions and non-linear relationships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GB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demonstrate that phytoplankton community dynamics in Loch Leven are influenced by the interaction between physical, chemical and biological drivers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Effective lake management of phytoplankton blooms will therefore require integrated solutions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2973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>
          <a:extLst>
            <a:ext uri="{FF2B5EF4-FFF2-40B4-BE49-F238E27FC236}">
              <a16:creationId xmlns:a16="http://schemas.microsoft.com/office/drawing/2014/main" id="{430A4FA9-3338-8FF3-47AB-5361EBB80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22ec61ca62_0_255:notes">
            <a:extLst>
              <a:ext uri="{FF2B5EF4-FFF2-40B4-BE49-F238E27FC236}">
                <a16:creationId xmlns:a16="http://schemas.microsoft.com/office/drawing/2014/main" id="{2165F5D4-CE08-4392-0C4C-E901E30C1A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122ec61ca62_0_255:notes">
            <a:extLst>
              <a:ext uri="{FF2B5EF4-FFF2-40B4-BE49-F238E27FC236}">
                <a16:creationId xmlns:a16="http://schemas.microsoft.com/office/drawing/2014/main" id="{913DD919-E177-A210-C3F7-3D04C7F096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demonstrate that phytoplankton community dynamics in Loch Leven are influenced by the interaction between physical, chemical and biological drivers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Effective lake management of phytoplankton blooms will therefore require integrated solutions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86448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>
          <a:extLst>
            <a:ext uri="{FF2B5EF4-FFF2-40B4-BE49-F238E27FC236}">
              <a16:creationId xmlns:a16="http://schemas.microsoft.com/office/drawing/2014/main" id="{074FF5DE-3B99-E935-7F05-11C375353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22ec61ca62_0_266:notes">
            <a:extLst>
              <a:ext uri="{FF2B5EF4-FFF2-40B4-BE49-F238E27FC236}">
                <a16:creationId xmlns:a16="http://schemas.microsoft.com/office/drawing/2014/main" id="{F71C8659-D207-D716-83B8-601A9549FC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22ec61ca62_0_266:notes">
            <a:extLst>
              <a:ext uri="{FF2B5EF4-FFF2-40B4-BE49-F238E27FC236}">
                <a16:creationId xmlns:a16="http://schemas.microsoft.com/office/drawing/2014/main" id="{0F5A1BB0-FD1E-4386-5B6A-4ABDCE6E0B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multi faceted </a:t>
            </a:r>
            <a:r>
              <a:rPr lang="en-GB" dirty="0" err="1"/>
              <a:t>sotuions</a:t>
            </a:r>
            <a:r>
              <a:rPr lang="en-GB" dirty="0"/>
              <a:t>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loch </a:t>
            </a:r>
            <a:r>
              <a:rPr lang="en-GB" dirty="0" err="1"/>
              <a:t>leven</a:t>
            </a:r>
            <a:r>
              <a:rPr lang="en-GB" dirty="0"/>
              <a:t> has already gone through a lot of restoration and controlling of nutrient inputs - this continues to be important as shown by the rf results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need to think about internal loading as well as this has been an issue in loch </a:t>
            </a:r>
            <a:r>
              <a:rPr lang="en-GB" dirty="0" err="1"/>
              <a:t>leven</a:t>
            </a:r>
            <a:r>
              <a:rPr lang="en-GB" dirty="0"/>
              <a:t> and other similar lochs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loch </a:t>
            </a:r>
            <a:r>
              <a:rPr lang="en-GB" dirty="0" err="1"/>
              <a:t>leven</a:t>
            </a:r>
            <a:r>
              <a:rPr lang="en-GB" dirty="0"/>
              <a:t> already has a sluice gate installed - maybe consider using this to control water level during seasons of high algal bloom risk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potentially can also look into supporting grazers - through optimising grazing conditions - reduction in their predators + clearer water conditions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but all these will also be affected by climate change - so we need to be adaptable with our strategies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60139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>
          <a:extLst>
            <a:ext uri="{FF2B5EF4-FFF2-40B4-BE49-F238E27FC236}">
              <a16:creationId xmlns:a16="http://schemas.microsoft.com/office/drawing/2014/main" id="{C9F61CD1-4724-DDE7-0D28-BE3EC7BEA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22ec61ca62_0_266:notes">
            <a:extLst>
              <a:ext uri="{FF2B5EF4-FFF2-40B4-BE49-F238E27FC236}">
                <a16:creationId xmlns:a16="http://schemas.microsoft.com/office/drawing/2014/main" id="{E40B647B-4E75-B1BA-2AEF-33DF8DD85C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22ec61ca62_0_266:notes">
            <a:extLst>
              <a:ext uri="{FF2B5EF4-FFF2-40B4-BE49-F238E27FC236}">
                <a16:creationId xmlns:a16="http://schemas.microsoft.com/office/drawing/2014/main" id="{D7879B1E-0006-151F-59BC-31492F3479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GB" b="1" dirty="0"/>
              <a:t>1. Build multiple Decision Trees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Bootstrap</a:t>
            </a:r>
            <a:r>
              <a:rPr lang="en-GB" dirty="0"/>
              <a:t> the data: Randomly sample with replacement.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Random subset of variables</a:t>
            </a:r>
            <a:r>
              <a:rPr lang="en-GB" dirty="0"/>
              <a:t> at each split (feature randomness).</a:t>
            </a:r>
          </a:p>
          <a:p>
            <a:pPr>
              <a:buNone/>
            </a:pPr>
            <a:r>
              <a:rPr lang="en-GB" b="1" dirty="0"/>
              <a:t>2. Aggregate Predictions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Each tree votes → majority vote (classification) or average (regression).</a:t>
            </a:r>
          </a:p>
          <a:p>
            <a:pPr>
              <a:buNone/>
            </a:pPr>
            <a:r>
              <a:rPr lang="en-GB" b="1" dirty="0"/>
              <a:t>3. Evaluate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Use </a:t>
            </a:r>
            <a:r>
              <a:rPr lang="en-GB" b="1" dirty="0"/>
              <a:t>Out-of-Bag (OOB) Error</a:t>
            </a:r>
            <a:r>
              <a:rPr lang="en-GB" dirty="0"/>
              <a:t>: Predict samples not seen by each tree.</a:t>
            </a:r>
          </a:p>
        </p:txBody>
      </p:sp>
    </p:spTree>
    <p:extLst>
      <p:ext uri="{BB962C8B-B14F-4D97-AF65-F5344CB8AC3E}">
        <p14:creationId xmlns:p14="http://schemas.microsoft.com/office/powerpoint/2010/main" val="33345555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>
          <a:extLst>
            <a:ext uri="{FF2B5EF4-FFF2-40B4-BE49-F238E27FC236}">
              <a16:creationId xmlns:a16="http://schemas.microsoft.com/office/drawing/2014/main" id="{26548DE1-549A-D760-82B7-28B067E9C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22ec61ca62_0_266:notes">
            <a:extLst>
              <a:ext uri="{FF2B5EF4-FFF2-40B4-BE49-F238E27FC236}">
                <a16:creationId xmlns:a16="http://schemas.microsoft.com/office/drawing/2014/main" id="{09F15695-BA45-3993-3C94-82A2C52473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22ec61ca62_0_266:notes">
            <a:extLst>
              <a:ext uri="{FF2B5EF4-FFF2-40B4-BE49-F238E27FC236}">
                <a16:creationId xmlns:a16="http://schemas.microsoft.com/office/drawing/2014/main" id="{EF2FE42D-DF86-4821-B965-F5293BCE34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05010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>
          <a:extLst>
            <a:ext uri="{FF2B5EF4-FFF2-40B4-BE49-F238E27FC236}">
              <a16:creationId xmlns:a16="http://schemas.microsoft.com/office/drawing/2014/main" id="{2288D743-919E-D0D1-C52E-3E07ABF8E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22ec61ca62_0_266:notes">
            <a:extLst>
              <a:ext uri="{FF2B5EF4-FFF2-40B4-BE49-F238E27FC236}">
                <a16:creationId xmlns:a16="http://schemas.microsoft.com/office/drawing/2014/main" id="{D8E9ACDD-A48D-2EF4-6CD4-53938D58E7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22ec61ca62_0_266:notes">
            <a:extLst>
              <a:ext uri="{FF2B5EF4-FFF2-40B4-BE49-F238E27FC236}">
                <a16:creationId xmlns:a16="http://schemas.microsoft.com/office/drawing/2014/main" id="{965B7E55-EC9A-799E-56F6-58AA13EE03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778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64e545c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64e545c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key primary producers - less than 1% of earth's photosynthetic biomass - contribute ~50% of net primary production/net oxygen production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major source of biodiversity - taxonomically and functionally diverse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growth rate and die off rate - responds rapidly to changes in the environment - used in studies as key indicators of ecosystem health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B8C39BD6-7B81-6206-B88F-D56E3E896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64e545c0d_0_0:notes">
            <a:extLst>
              <a:ext uri="{FF2B5EF4-FFF2-40B4-BE49-F238E27FC236}">
                <a16:creationId xmlns:a16="http://schemas.microsoft.com/office/drawing/2014/main" id="{4FC8091C-6D89-BF5E-D687-49141892B7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64e545c0d_0_0:notes">
            <a:extLst>
              <a:ext uri="{FF2B5EF4-FFF2-40B4-BE49-F238E27FC236}">
                <a16:creationId xmlns:a16="http://schemas.microsoft.com/office/drawing/2014/main" id="{1D79977F-935C-293E-B232-D88DF2F3CD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 err="1"/>
              <a:t>depsite</a:t>
            </a:r>
            <a:r>
              <a:rPr lang="en-GB" dirty="0"/>
              <a:t> being an essential part of ecosystems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under certain conditions - can exponentially increase - forming harmful algal blooms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Threat to freshwater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more frequent and more intense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all around the world </a:t>
            </a:r>
          </a:p>
        </p:txBody>
      </p:sp>
    </p:spTree>
    <p:extLst>
      <p:ext uri="{BB962C8B-B14F-4D97-AF65-F5344CB8AC3E}">
        <p14:creationId xmlns:p14="http://schemas.microsoft.com/office/powerpoint/2010/main" val="2348284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64e545c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64e545c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why is it so harmful?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a large amount of phytoplankton die - increase in </a:t>
            </a:r>
            <a:r>
              <a:rPr lang="en-GB" dirty="0" err="1"/>
              <a:t>decompostion</a:t>
            </a:r>
            <a:r>
              <a:rPr lang="en-GB" dirty="0"/>
              <a:t>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consume all the oxygen in the water column - creating dead zones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aquatic life cannot survive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rapid die off - increase in dissolved organic matter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can react in the disinfection process to form disinfection byproducts - </a:t>
            </a:r>
            <a:r>
              <a:rPr lang="en-GB" dirty="0" err="1"/>
              <a:t>carcenogenic</a:t>
            </a:r>
            <a:r>
              <a:rPr lang="en-GB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2722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13749E12-89A2-099C-AC25-8CDA2EE46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64e545c0d_0_0:notes">
            <a:extLst>
              <a:ext uri="{FF2B5EF4-FFF2-40B4-BE49-F238E27FC236}">
                <a16:creationId xmlns:a16="http://schemas.microsoft.com/office/drawing/2014/main" id="{7B8E88AD-1B20-EE81-77F1-1BB7699333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64e545c0d_0_0:notes">
            <a:extLst>
              <a:ext uri="{FF2B5EF4-FFF2-40B4-BE49-F238E27FC236}">
                <a16:creationId xmlns:a16="http://schemas.microsoft.com/office/drawing/2014/main" id="{521BCD6F-592B-A941-75D0-6F4C62166D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there is still no clear understanding of main drivers of phytoplankton blooms and how they interact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main ones are chemical drivers, physical drivers, biological drivers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it is important to notes that - not temporally constant and do not act in isolation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there is still an ongoing debate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are phytoplankton blooms controlled by their predators – grazing pressure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or is their growth limited by nutrients available to them - bottom up theory </a:t>
            </a:r>
          </a:p>
        </p:txBody>
      </p:sp>
    </p:spTree>
    <p:extLst>
      <p:ext uri="{BB962C8B-B14F-4D97-AF65-F5344CB8AC3E}">
        <p14:creationId xmlns:p14="http://schemas.microsoft.com/office/powerpoint/2010/main" val="1042557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017BEB88-271C-82AC-82D1-C8FE55F83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64e545c0d_0_0:notes">
            <a:extLst>
              <a:ext uri="{FF2B5EF4-FFF2-40B4-BE49-F238E27FC236}">
                <a16:creationId xmlns:a16="http://schemas.microsoft.com/office/drawing/2014/main" id="{49FD9E31-6A39-44F1-4BEA-56C10CC6EC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64e545c0d_0_0:notes">
            <a:extLst>
              <a:ext uri="{FF2B5EF4-FFF2-40B4-BE49-F238E27FC236}">
                <a16:creationId xmlns:a16="http://schemas.microsoft.com/office/drawing/2014/main" id="{F7B6379E-DEF7-D44C-FF46-1D05EB128B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Why use Loch Leven?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largest shallow lake in the UK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extensive monitoring record starting in 1963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historically - has faced nutrient input from </a:t>
            </a:r>
            <a:r>
              <a:rPr lang="en-GB" dirty="0" err="1"/>
              <a:t>kinross</a:t>
            </a:r>
            <a:r>
              <a:rPr lang="en-GB" dirty="0"/>
              <a:t>, industry and surrounding agriculture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currently - heating up at a high rate (shallow) and has been shown to be affected by climate change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GB" dirty="0"/>
              <a:t>considered a sentinel system - responds rapidly to environmental pressure - early warning system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2289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>
          <a:extLst>
            <a:ext uri="{FF2B5EF4-FFF2-40B4-BE49-F238E27FC236}">
              <a16:creationId xmlns:a16="http://schemas.microsoft.com/office/drawing/2014/main" id="{AE86AB01-9181-5B1B-043A-5C4E25DBC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64e545c0d_0_0:notes">
            <a:extLst>
              <a:ext uri="{FF2B5EF4-FFF2-40B4-BE49-F238E27FC236}">
                <a16:creationId xmlns:a16="http://schemas.microsoft.com/office/drawing/2014/main" id="{168DEFF9-087B-322F-CBD9-A66850F107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64e545c0d_0_0:notes">
            <a:extLst>
              <a:ext uri="{FF2B5EF4-FFF2-40B4-BE49-F238E27FC236}">
                <a16:creationId xmlns:a16="http://schemas.microsoft.com/office/drawing/2014/main" id="{16BE2B6D-125A-3881-5BBC-DBC8CAB442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what is the knowledge gap we are trying to fill?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older more traditional studies statistical models like linear modelling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while newer studies focus on machine learning techniques such as random forest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there are limited studies that integrate both techniques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most recent study on phytoplankton dynamics in Loch </a:t>
            </a:r>
            <a:r>
              <a:rPr lang="en-GB" dirty="0" err="1"/>
              <a:t>leven</a:t>
            </a:r>
            <a:r>
              <a:rPr lang="en-GB" dirty="0"/>
              <a:t> covers data up to 2007 - basically add on a decade of data to 2016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2707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22ec61ca6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22ec61ca6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96425" y="1323925"/>
            <a:ext cx="4630800" cy="7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45650" y="3522022"/>
            <a:ext cx="3951300" cy="2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2"/>
          </p:nvPr>
        </p:nvSpPr>
        <p:spPr>
          <a:xfrm>
            <a:off x="717925" y="145850"/>
            <a:ext cx="1210500" cy="2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3"/>
          </p:nvPr>
        </p:nvSpPr>
        <p:spPr>
          <a:xfrm>
            <a:off x="6194775" y="145850"/>
            <a:ext cx="2227200" cy="2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21900" y="1955300"/>
            <a:ext cx="3831000" cy="15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21900" y="788288"/>
            <a:ext cx="1468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204700" y="4054913"/>
            <a:ext cx="3948600" cy="2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3"/>
          </p:nvPr>
        </p:nvSpPr>
        <p:spPr>
          <a:xfrm>
            <a:off x="717925" y="145850"/>
            <a:ext cx="1210500" cy="2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4"/>
          </p:nvPr>
        </p:nvSpPr>
        <p:spPr>
          <a:xfrm>
            <a:off x="6194775" y="145850"/>
            <a:ext cx="2227200" cy="2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1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715100" y="784375"/>
            <a:ext cx="3607800" cy="10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715100" y="1949525"/>
            <a:ext cx="3607800" cy="24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721900" y="1033800"/>
            <a:ext cx="7702200" cy="9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1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title"/>
          </p:nvPr>
        </p:nvSpPr>
        <p:spPr>
          <a:xfrm>
            <a:off x="721800" y="537575"/>
            <a:ext cx="7700400" cy="60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/>
          <p:nvPr/>
        </p:nvSpPr>
        <p:spPr>
          <a:xfrm>
            <a:off x="8702699" y="0"/>
            <a:ext cx="441300" cy="261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10"/>
          <p:cNvSpPr/>
          <p:nvPr/>
        </p:nvSpPr>
        <p:spPr>
          <a:xfrm>
            <a:off x="-1" y="2523600"/>
            <a:ext cx="441300" cy="261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sz="3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sz="3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sz="3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sz="3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sz="3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sz="3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sz="3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sz="3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sz="3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6" r:id="rId6"/>
    <p:sldLayoutId id="2147483658" r:id="rId7"/>
    <p:sldLayoutId id="2147483669" r:id="rId8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svg"/><Relationship Id="rId3" Type="http://schemas.openxmlformats.org/officeDocument/2006/relationships/image" Target="../media/image1.jpg"/><Relationship Id="rId7" Type="http://schemas.openxmlformats.org/officeDocument/2006/relationships/image" Target="../media/image3.sv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5" Type="http://schemas.openxmlformats.org/officeDocument/2006/relationships/hyperlink" Target="https://creativecommons.org/licenses/by-sa/3.0/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s://www.geograph.org.uk/photo/7495727" TargetMode="External"/><Relationship Id="rId9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openxmlformats.org/officeDocument/2006/relationships/hyperlink" Target="https://www.geograph.org.uk/photo/7495727" TargetMode="External"/><Relationship Id="rId9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23/A:1010933404324" TargetMode="External"/><Relationship Id="rId7" Type="http://schemas.openxmlformats.org/officeDocument/2006/relationships/hyperlink" Target="https://doi.org/10.1023/A:1017046130329" TargetMode="External"/><Relationship Id="rId2" Type="http://schemas.openxmlformats.org/officeDocument/2006/relationships/hyperlink" Target="https://doi.org/10.1002/lno.1136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07/978-1-4614-7138-7" TargetMode="External"/><Relationship Id="rId5" Type="http://schemas.openxmlformats.org/officeDocument/2006/relationships/hyperlink" Target="https://doi.org/10.1007/s10750-015-2593-6" TargetMode="External"/><Relationship Id="rId4" Type="http://schemas.openxmlformats.org/officeDocument/2006/relationships/hyperlink" Target="https://doi.org/10.1007/s10750-011-0923-x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93/plankt/fbt058" TargetMode="External"/><Relationship Id="rId2" Type="http://schemas.openxmlformats.org/officeDocument/2006/relationships/hyperlink" Target="https://doi.org/10.1038/ismej.2014.197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93/nsr/nwaf011" TargetMode="External"/><Relationship Id="rId4" Type="http://schemas.openxmlformats.org/officeDocument/2006/relationships/hyperlink" Target="https://doi.org/10.1146/annurev-ecolsys-110411-160251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flickr.com/photos/48722974@N07/4598769539/" TargetMode="External"/><Relationship Id="rId5" Type="http://schemas.openxmlformats.org/officeDocument/2006/relationships/image" Target="../media/image16.jpg"/><Relationship Id="rId4" Type="http://schemas.openxmlformats.org/officeDocument/2006/relationships/hyperlink" Target="https://www.honeybearlane.com/2011/03/7-ways-to-deal-with-poisonous-person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ndscape with a body of water and a green field&#10;&#10;AI-generated content may be incorrect.">
            <a:extLst>
              <a:ext uri="{FF2B5EF4-FFF2-40B4-BE49-F238E27FC236}">
                <a16:creationId xmlns:a16="http://schemas.microsoft.com/office/drawing/2014/main" id="{0B39DAAD-8001-2034-7469-40BDCBB33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-64" t="43339" b="15152"/>
          <a:stretch/>
        </p:blipFill>
        <p:spPr>
          <a:xfrm>
            <a:off x="1018377" y="2557968"/>
            <a:ext cx="7153667" cy="1733029"/>
          </a:xfrm>
          <a:prstGeom prst="rect">
            <a:avLst/>
          </a:prstGeom>
        </p:spPr>
      </p:pic>
      <p:sp>
        <p:nvSpPr>
          <p:cNvPr id="573" name="Google Shape;573;p42"/>
          <p:cNvSpPr txBox="1">
            <a:spLocks noGrp="1"/>
          </p:cNvSpPr>
          <p:nvPr>
            <p:ph type="title"/>
          </p:nvPr>
        </p:nvSpPr>
        <p:spPr>
          <a:xfrm>
            <a:off x="326293" y="775972"/>
            <a:ext cx="8491412" cy="9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/>
              <a:t>Investigating the </a:t>
            </a:r>
            <a:r>
              <a:rPr lang="en-GB" sz="2900" dirty="0"/>
              <a:t>seasonality and environmental drivers of phytoplankton blooms in Loch Leven</a:t>
            </a:r>
            <a:endParaRPr sz="2900" dirty="0"/>
          </a:p>
        </p:txBody>
      </p:sp>
      <p:sp>
        <p:nvSpPr>
          <p:cNvPr id="577" name="Google Shape;577;p42"/>
          <p:cNvSpPr/>
          <p:nvPr/>
        </p:nvSpPr>
        <p:spPr>
          <a:xfrm flipH="1">
            <a:off x="7734750" y="3271999"/>
            <a:ext cx="437332" cy="104074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2"/>
          <p:cNvSpPr/>
          <p:nvPr/>
        </p:nvSpPr>
        <p:spPr>
          <a:xfrm flipH="1">
            <a:off x="1006985" y="2467839"/>
            <a:ext cx="404100" cy="15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9" name="Google Shape;579;p42"/>
          <p:cNvGrpSpPr/>
          <p:nvPr/>
        </p:nvGrpSpPr>
        <p:grpSpPr>
          <a:xfrm>
            <a:off x="8035414" y="3182415"/>
            <a:ext cx="544500" cy="553500"/>
            <a:chOff x="449650" y="4329175"/>
            <a:chExt cx="544500" cy="553500"/>
          </a:xfrm>
        </p:grpSpPr>
        <p:cxnSp>
          <p:nvCxnSpPr>
            <p:cNvPr id="580" name="Google Shape;580;p42"/>
            <p:cNvCxnSpPr/>
            <p:nvPr/>
          </p:nvCxnSpPr>
          <p:spPr>
            <a:xfrm>
              <a:off x="721900" y="4329175"/>
              <a:ext cx="0" cy="553500"/>
            </a:xfrm>
            <a:prstGeom prst="straightConnector1">
              <a:avLst/>
            </a:prstGeom>
            <a:noFill/>
            <a:ln w="38100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1" name="Google Shape;581;p42"/>
            <p:cNvCxnSpPr/>
            <p:nvPr/>
          </p:nvCxnSpPr>
          <p:spPr>
            <a:xfrm flipH="1">
              <a:off x="449650" y="4604350"/>
              <a:ext cx="544500" cy="2100"/>
            </a:xfrm>
            <a:prstGeom prst="straightConnector1">
              <a:avLst/>
            </a:prstGeom>
            <a:noFill/>
            <a:ln w="38100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4" name="Google Shape;144;p27"/>
          <p:cNvGrpSpPr/>
          <p:nvPr/>
        </p:nvGrpSpPr>
        <p:grpSpPr>
          <a:xfrm>
            <a:off x="846023" y="2606627"/>
            <a:ext cx="463626" cy="1180982"/>
            <a:chOff x="5215075" y="854050"/>
            <a:chExt cx="877925" cy="1793725"/>
          </a:xfrm>
        </p:grpSpPr>
        <p:cxnSp>
          <p:nvCxnSpPr>
            <p:cNvPr id="145" name="Google Shape;145;p27"/>
            <p:cNvCxnSpPr/>
            <p:nvPr/>
          </p:nvCxnSpPr>
          <p:spPr>
            <a:xfrm>
              <a:off x="6093000" y="854050"/>
              <a:ext cx="0" cy="8112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" name="Google Shape;146;p27"/>
            <p:cNvCxnSpPr/>
            <p:nvPr/>
          </p:nvCxnSpPr>
          <p:spPr>
            <a:xfrm>
              <a:off x="6093000" y="1836575"/>
              <a:ext cx="0" cy="8112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27"/>
            <p:cNvCxnSpPr/>
            <p:nvPr/>
          </p:nvCxnSpPr>
          <p:spPr>
            <a:xfrm>
              <a:off x="5453468" y="1090450"/>
              <a:ext cx="574800" cy="5748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48;p27"/>
            <p:cNvCxnSpPr/>
            <p:nvPr/>
          </p:nvCxnSpPr>
          <p:spPr>
            <a:xfrm>
              <a:off x="5215075" y="1748300"/>
              <a:ext cx="784500" cy="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" name="Google Shape;149;p27"/>
            <p:cNvCxnSpPr/>
            <p:nvPr/>
          </p:nvCxnSpPr>
          <p:spPr>
            <a:xfrm rot="10800000" flipH="1">
              <a:off x="5453468" y="1831350"/>
              <a:ext cx="574800" cy="5748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142;p27">
            <a:extLst>
              <a:ext uri="{FF2B5EF4-FFF2-40B4-BE49-F238E27FC236}">
                <a16:creationId xmlns:a16="http://schemas.microsoft.com/office/drawing/2014/main" id="{89370F50-8A54-4E34-B0E5-3284B30A28CF}"/>
              </a:ext>
            </a:extLst>
          </p:cNvPr>
          <p:cNvSpPr txBox="1">
            <a:spLocks/>
          </p:cNvSpPr>
          <p:nvPr/>
        </p:nvSpPr>
        <p:spPr>
          <a:xfrm>
            <a:off x="1301324" y="1773738"/>
            <a:ext cx="6567873" cy="316225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sz="1800" dirty="0"/>
              <a:t>Using Linear Modelling and Random Forest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FAE5DA-2B10-D096-C25E-F3556D34A41E}"/>
              </a:ext>
            </a:extLst>
          </p:cNvPr>
          <p:cNvSpPr txBox="1"/>
          <p:nvPr/>
        </p:nvSpPr>
        <p:spPr>
          <a:xfrm>
            <a:off x="168200" y="5143500"/>
            <a:ext cx="88075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4" tooltip="https://www.geograph.org.uk/photo/7495727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5" tooltip="https://creativecommons.org/licenses/by-sa/3.0/"/>
              </a:rPr>
              <a:t>CC BY-SA</a:t>
            </a:r>
            <a:endParaRPr lang="en-GB" sz="9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0A648E6-10C0-0D1B-CBD7-4B2E3E1DFE52}"/>
              </a:ext>
            </a:extLst>
          </p:cNvPr>
          <p:cNvGrpSpPr/>
          <p:nvPr/>
        </p:nvGrpSpPr>
        <p:grpSpPr>
          <a:xfrm>
            <a:off x="1338707" y="2160006"/>
            <a:ext cx="6833337" cy="332699"/>
            <a:chOff x="1305411" y="2145156"/>
            <a:chExt cx="6833337" cy="332699"/>
          </a:xfrm>
        </p:grpSpPr>
        <p:pic>
          <p:nvPicPr>
            <p:cNvPr id="11" name="Graphic 10" descr="User outline">
              <a:extLst>
                <a:ext uri="{FF2B5EF4-FFF2-40B4-BE49-F238E27FC236}">
                  <a16:creationId xmlns:a16="http://schemas.microsoft.com/office/drawing/2014/main" id="{4558FDE1-7B3E-6747-1F76-3EDC3AF0F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05411" y="2145156"/>
              <a:ext cx="318584" cy="318584"/>
            </a:xfrm>
            <a:prstGeom prst="rect">
              <a:avLst/>
            </a:prstGeom>
          </p:spPr>
        </p:pic>
        <p:pic>
          <p:nvPicPr>
            <p:cNvPr id="13" name="Graphic 12" descr="Daily calendar outline">
              <a:extLst>
                <a:ext uri="{FF2B5EF4-FFF2-40B4-BE49-F238E27FC236}">
                  <a16:creationId xmlns:a16="http://schemas.microsoft.com/office/drawing/2014/main" id="{6BD48145-3DAA-228C-9496-D6FE8F418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63803" y="2161822"/>
              <a:ext cx="296057" cy="29605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96C2593-BEED-6174-D565-E74D211E6D9E}"/>
                </a:ext>
              </a:extLst>
            </p:cNvPr>
            <p:cNvSpPr txBox="1"/>
            <p:nvPr/>
          </p:nvSpPr>
          <p:spPr>
            <a:xfrm>
              <a:off x="1565408" y="2170078"/>
              <a:ext cx="9150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dirty="0"/>
                <a:t>Ariel Koh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A7B8CB3-30DC-BD08-8D49-2AC44D6489D6}"/>
                </a:ext>
              </a:extLst>
            </p:cNvPr>
            <p:cNvSpPr txBox="1"/>
            <p:nvPr/>
          </p:nvSpPr>
          <p:spPr>
            <a:xfrm>
              <a:off x="5123800" y="2164217"/>
              <a:ext cx="140479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dirty="0"/>
                <a:t>1 May 2025</a:t>
              </a:r>
            </a:p>
          </p:txBody>
        </p:sp>
        <p:pic>
          <p:nvPicPr>
            <p:cNvPr id="18" name="Graphic 17" descr="Envelope outline">
              <a:extLst>
                <a:ext uri="{FF2B5EF4-FFF2-40B4-BE49-F238E27FC236}">
                  <a16:creationId xmlns:a16="http://schemas.microsoft.com/office/drawing/2014/main" id="{C837F88C-1084-9673-AF75-CAECA197F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80938" y="2175937"/>
              <a:ext cx="296057" cy="29605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368EFD7-8653-6CB2-B6A3-E1F0DAE39D29}"/>
                </a:ext>
              </a:extLst>
            </p:cNvPr>
            <p:cNvSpPr txBox="1"/>
            <p:nvPr/>
          </p:nvSpPr>
          <p:spPr>
            <a:xfrm>
              <a:off x="2876995" y="2164217"/>
              <a:ext cx="192948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dirty="0"/>
                <a:t>s2227491@ed.ac.uk</a:t>
              </a:r>
            </a:p>
          </p:txBody>
        </p:sp>
        <p:pic>
          <p:nvPicPr>
            <p:cNvPr id="8" name="Graphic 7" descr="Professor male outline">
              <a:extLst>
                <a:ext uri="{FF2B5EF4-FFF2-40B4-BE49-F238E27FC236}">
                  <a16:creationId xmlns:a16="http://schemas.microsoft.com/office/drawing/2014/main" id="{52556D95-E52B-040B-9759-14F060D8E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380570" y="2152077"/>
              <a:ext cx="296057" cy="29605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0F825E-DBEC-75CB-41AC-B2836EF46FA1}"/>
                </a:ext>
              </a:extLst>
            </p:cNvPr>
            <p:cNvSpPr txBox="1"/>
            <p:nvPr/>
          </p:nvSpPr>
          <p:spPr>
            <a:xfrm>
              <a:off x="6733949" y="2164216"/>
              <a:ext cx="140479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dirty="0"/>
                <a:t>James Watt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549FE-6117-01C8-E26D-F80A0DA56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0;p27">
            <a:extLst>
              <a:ext uri="{FF2B5EF4-FFF2-40B4-BE49-F238E27FC236}">
                <a16:creationId xmlns:a16="http://schemas.microsoft.com/office/drawing/2014/main" id="{FFEE11B8-E285-70AF-7E23-1BD48C451038}"/>
              </a:ext>
            </a:extLst>
          </p:cNvPr>
          <p:cNvSpPr/>
          <p:nvPr/>
        </p:nvSpPr>
        <p:spPr>
          <a:xfrm>
            <a:off x="3505633" y="618711"/>
            <a:ext cx="2132733" cy="12308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876507-99DD-E572-9FA2-54ADF73A0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00" y="228965"/>
            <a:ext cx="7700400" cy="602700"/>
          </a:xfrm>
          <a:noFill/>
        </p:spPr>
        <p:txBody>
          <a:bodyPr/>
          <a:lstStyle/>
          <a:p>
            <a:r>
              <a:rPr lang="en-SG" sz="3000" dirty="0"/>
              <a:t>Methods: Dataset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3A6CAE-774F-0710-8147-E5E2581B25E6}"/>
              </a:ext>
            </a:extLst>
          </p:cNvPr>
          <p:cNvSpPr txBox="1"/>
          <p:nvPr/>
        </p:nvSpPr>
        <p:spPr>
          <a:xfrm>
            <a:off x="721800" y="946872"/>
            <a:ext cx="6000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800" dirty="0">
                <a:solidFill>
                  <a:schemeClr val="tx1"/>
                </a:solidFill>
              </a:rPr>
              <a:t>Dataset (2004-2016) obtained from UKCEH (N=2528)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FB0E3F-CDF6-6E2F-4933-37CBEA964CA7}"/>
              </a:ext>
            </a:extLst>
          </p:cNvPr>
          <p:cNvSpPr txBox="1"/>
          <p:nvPr/>
        </p:nvSpPr>
        <p:spPr>
          <a:xfrm>
            <a:off x="1066366" y="1316204"/>
            <a:ext cx="457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800" dirty="0">
                <a:solidFill>
                  <a:schemeClr val="tx1"/>
                </a:solidFill>
              </a:rPr>
              <a:t>Water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Nutrient concentrations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Daphnia 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Phytoplankton biovolume</a:t>
            </a:r>
            <a:endParaRPr lang="en-SG" sz="1800" dirty="0">
              <a:solidFill>
                <a:schemeClr val="tx1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0E55C3F-15BD-24E2-75ED-B7B7BE043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2571750"/>
            <a:ext cx="3923867" cy="1883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AE88BFC-AF02-DC54-D26B-ED10C9263D36}"/>
              </a:ext>
            </a:extLst>
          </p:cNvPr>
          <p:cNvSpPr txBox="1"/>
          <p:nvPr/>
        </p:nvSpPr>
        <p:spPr>
          <a:xfrm>
            <a:off x="8800811" y="4682912"/>
            <a:ext cx="303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993815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88A6B-CB54-3EB4-0C6C-02F699615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0;p27">
            <a:extLst>
              <a:ext uri="{FF2B5EF4-FFF2-40B4-BE49-F238E27FC236}">
                <a16:creationId xmlns:a16="http://schemas.microsoft.com/office/drawing/2014/main" id="{6BB963DC-4A46-DBD9-7557-C6CB9D163D34}"/>
              </a:ext>
            </a:extLst>
          </p:cNvPr>
          <p:cNvSpPr/>
          <p:nvPr/>
        </p:nvSpPr>
        <p:spPr>
          <a:xfrm>
            <a:off x="3505633" y="618711"/>
            <a:ext cx="2132733" cy="12308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3AA04D-CDC4-0F1A-D689-D1CF4898A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00" y="228965"/>
            <a:ext cx="7700400" cy="602700"/>
          </a:xfrm>
          <a:noFill/>
        </p:spPr>
        <p:txBody>
          <a:bodyPr/>
          <a:lstStyle/>
          <a:p>
            <a:r>
              <a:rPr lang="en-SG" sz="3000" dirty="0"/>
              <a:t>Methods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797F098-BD7E-1214-7E80-E3265C19F414}"/>
              </a:ext>
            </a:extLst>
          </p:cNvPr>
          <p:cNvGrpSpPr/>
          <p:nvPr/>
        </p:nvGrpSpPr>
        <p:grpSpPr>
          <a:xfrm>
            <a:off x="586244" y="1298847"/>
            <a:ext cx="7971509" cy="2545805"/>
            <a:chOff x="586244" y="1374000"/>
            <a:chExt cx="7971509" cy="2545805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84F8FB11-9875-87E8-C236-C81900B3B927}"/>
                </a:ext>
              </a:extLst>
            </p:cNvPr>
            <p:cNvSpPr/>
            <p:nvPr/>
          </p:nvSpPr>
          <p:spPr>
            <a:xfrm>
              <a:off x="1172491" y="2025893"/>
              <a:ext cx="3344400" cy="1893912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ysClr val="windowText" lastClr="000000"/>
                  </a:solidFill>
                </a:rPr>
                <a:t>Linear Modelling</a:t>
              </a:r>
            </a:p>
            <a:p>
              <a:pPr marL="285750" indent="-285750" algn="ctr">
                <a:buFontTx/>
                <a:buChar char="-"/>
              </a:pPr>
              <a:r>
                <a:rPr lang="en-GB" dirty="0">
                  <a:solidFill>
                    <a:sysClr val="windowText" lastClr="000000"/>
                  </a:solidFill>
                </a:rPr>
                <a:t>Fixed effects were added in a stepwise manner</a:t>
              </a:r>
            </a:p>
            <a:p>
              <a:pPr marL="285750" indent="-285750" algn="ctr">
                <a:buFontTx/>
                <a:buChar char="-"/>
              </a:pPr>
              <a:r>
                <a:rPr lang="en-GB" dirty="0">
                  <a:solidFill>
                    <a:sysClr val="windowText" lastClr="000000"/>
                  </a:solidFill>
                </a:rPr>
                <a:t>Model selection using AIC and conditional R² values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8A74985-FFB3-04D5-A780-EF76BBA0A02E}"/>
                </a:ext>
              </a:extLst>
            </p:cNvPr>
            <p:cNvSpPr txBox="1"/>
            <p:nvPr/>
          </p:nvSpPr>
          <p:spPr>
            <a:xfrm>
              <a:off x="586244" y="1374000"/>
              <a:ext cx="7971509" cy="3838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lvl="4" indent="-342900">
                <a:lnSpc>
                  <a:spcPct val="115000"/>
                </a:lnSpc>
                <a:spcAft>
                  <a:spcPts val="800"/>
                </a:spcAft>
                <a:buFont typeface="+mj-lt"/>
                <a:buAutoNum type="arabicParenR" startAt="2"/>
              </a:pPr>
              <a:r>
                <a:rPr lang="en-GB" sz="1800" kern="100" dirty="0">
                  <a:effectLst/>
                  <a:latin typeface="+mn-lt"/>
                  <a:ea typeface="Aptos" panose="020B0004020202020204" pitchFamily="34" charset="0"/>
                  <a:cs typeface="Times New Roman" panose="02020603050405020304" pitchFamily="18" charset="0"/>
                </a:rPr>
                <a:t>What are the chemical and physical drivers of algal blooms in</a:t>
              </a:r>
              <a:r>
                <a:rPr lang="en-GB" sz="1800" kern="100" dirty="0">
                  <a:latin typeface="+mn-lt"/>
                  <a:ea typeface="Aptos" panose="020B0004020202020204" pitchFamily="34" charset="0"/>
                  <a:cs typeface="Times New Roman" panose="02020603050405020304" pitchFamily="18" charset="0"/>
                </a:rPr>
                <a:t> the </a:t>
              </a:r>
              <a:r>
                <a:rPr lang="en-GB" sz="1800" kern="100" dirty="0">
                  <a:effectLst/>
                  <a:latin typeface="+mn-lt"/>
                  <a:ea typeface="Aptos" panose="020B0004020202020204" pitchFamily="34" charset="0"/>
                  <a:cs typeface="Times New Roman" panose="02020603050405020304" pitchFamily="18" charset="0"/>
                </a:rPr>
                <a:t>Loch? 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922C7AF-0A74-D519-B657-C38415958D06}"/>
              </a:ext>
            </a:extLst>
          </p:cNvPr>
          <p:cNvSpPr txBox="1"/>
          <p:nvPr/>
        </p:nvSpPr>
        <p:spPr>
          <a:xfrm>
            <a:off x="8800811" y="4682912"/>
            <a:ext cx="303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547446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6B118-F720-F602-1C15-D20C2DC2F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0;p27">
            <a:extLst>
              <a:ext uri="{FF2B5EF4-FFF2-40B4-BE49-F238E27FC236}">
                <a16:creationId xmlns:a16="http://schemas.microsoft.com/office/drawing/2014/main" id="{283A1798-A7C3-3D22-7900-3C8EA0791782}"/>
              </a:ext>
            </a:extLst>
          </p:cNvPr>
          <p:cNvSpPr/>
          <p:nvPr/>
        </p:nvSpPr>
        <p:spPr>
          <a:xfrm>
            <a:off x="3505633" y="618711"/>
            <a:ext cx="2132733" cy="12308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CB3F6D-9E5C-D298-38DC-9FD3582AB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00" y="228965"/>
            <a:ext cx="7700400" cy="602700"/>
          </a:xfrm>
          <a:noFill/>
        </p:spPr>
        <p:txBody>
          <a:bodyPr/>
          <a:lstStyle/>
          <a:p>
            <a:r>
              <a:rPr lang="en-SG" sz="3000" dirty="0"/>
              <a:t>Methods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406BFD9-76D2-217E-8CE7-C7F5C319896C}"/>
              </a:ext>
            </a:extLst>
          </p:cNvPr>
          <p:cNvSpPr/>
          <p:nvPr/>
        </p:nvSpPr>
        <p:spPr>
          <a:xfrm>
            <a:off x="4627111" y="1950740"/>
            <a:ext cx="3344400" cy="189391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ysClr val="windowText" lastClr="000000"/>
                </a:solidFill>
              </a:rPr>
              <a:t>Random Forest Regression</a:t>
            </a:r>
          </a:p>
          <a:p>
            <a:pPr marL="285750" indent="-285750" algn="ctr">
              <a:buFontTx/>
              <a:buChar char="-"/>
            </a:pPr>
            <a:r>
              <a:rPr lang="en-GB" dirty="0">
                <a:solidFill>
                  <a:sysClr val="windowText" lastClr="000000"/>
                </a:solidFill>
              </a:rPr>
              <a:t>Machine learning model</a:t>
            </a:r>
          </a:p>
          <a:p>
            <a:pPr marL="285750" indent="-285750" algn="ctr">
              <a:buFontTx/>
              <a:buChar char="-"/>
            </a:pPr>
            <a:r>
              <a:rPr lang="en-GB" dirty="0">
                <a:solidFill>
                  <a:sysClr val="windowText" lastClr="000000"/>
                </a:solidFill>
              </a:rPr>
              <a:t>Ranks which predictors are most important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5BDECB-808C-ED77-0492-6BE3B3BE9AA7}"/>
              </a:ext>
            </a:extLst>
          </p:cNvPr>
          <p:cNvSpPr txBox="1"/>
          <p:nvPr/>
        </p:nvSpPr>
        <p:spPr>
          <a:xfrm>
            <a:off x="586244" y="1298847"/>
            <a:ext cx="7971509" cy="38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4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arenR" startAt="2"/>
            </a:pPr>
            <a:r>
              <a:rPr lang="en-GB" sz="18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What are the chemical and physical drivers of algal blooms in</a:t>
            </a:r>
            <a:r>
              <a:rPr lang="en-GB" sz="1800" kern="100" dirty="0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the </a:t>
            </a:r>
            <a:r>
              <a:rPr lang="en-GB" sz="18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Loch?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CF84D67-8657-91DF-8CF8-B70E9D1761A6}"/>
              </a:ext>
            </a:extLst>
          </p:cNvPr>
          <p:cNvSpPr/>
          <p:nvPr/>
        </p:nvSpPr>
        <p:spPr>
          <a:xfrm>
            <a:off x="1172491" y="1950740"/>
            <a:ext cx="3344400" cy="189391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ysClr val="windowText" lastClr="000000"/>
                </a:solidFill>
              </a:rPr>
              <a:t>Linear Modelling</a:t>
            </a:r>
          </a:p>
          <a:p>
            <a:pPr marL="285750" indent="-285750" algn="ctr">
              <a:buFontTx/>
              <a:buChar char="-"/>
            </a:pPr>
            <a:r>
              <a:rPr lang="en-GB" dirty="0">
                <a:solidFill>
                  <a:sysClr val="windowText" lastClr="000000"/>
                </a:solidFill>
              </a:rPr>
              <a:t>Fixed effects were added in a stepwise manner</a:t>
            </a:r>
          </a:p>
          <a:p>
            <a:pPr marL="285750" indent="-285750" algn="ctr">
              <a:buFontTx/>
              <a:buChar char="-"/>
            </a:pPr>
            <a:r>
              <a:rPr lang="en-GB" dirty="0">
                <a:solidFill>
                  <a:sysClr val="windowText" lastClr="000000"/>
                </a:solidFill>
              </a:rPr>
              <a:t>Model selection using AIC and conditional R² values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1B89C4A-F49E-4091-D9F1-7CA64414C049}"/>
              </a:ext>
            </a:extLst>
          </p:cNvPr>
          <p:cNvSpPr/>
          <p:nvPr/>
        </p:nvSpPr>
        <p:spPr>
          <a:xfrm>
            <a:off x="1172491" y="1950740"/>
            <a:ext cx="3344400" cy="1893912"/>
          </a:xfrm>
          <a:prstGeom prst="round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ysClr val="windowText" lastClr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6AC5AB-AF4A-7590-E941-3E79FD1EED1F}"/>
              </a:ext>
            </a:extLst>
          </p:cNvPr>
          <p:cNvSpPr txBox="1"/>
          <p:nvPr/>
        </p:nvSpPr>
        <p:spPr>
          <a:xfrm>
            <a:off x="8800811" y="4682912"/>
            <a:ext cx="303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759751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95765-A354-9F08-16C6-20F9783CF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0;p27">
            <a:extLst>
              <a:ext uri="{FF2B5EF4-FFF2-40B4-BE49-F238E27FC236}">
                <a16:creationId xmlns:a16="http://schemas.microsoft.com/office/drawing/2014/main" id="{D8208298-536A-9EF8-2D20-83DFB7925DFB}"/>
              </a:ext>
            </a:extLst>
          </p:cNvPr>
          <p:cNvSpPr/>
          <p:nvPr/>
        </p:nvSpPr>
        <p:spPr>
          <a:xfrm>
            <a:off x="3505633" y="618711"/>
            <a:ext cx="2132733" cy="12308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9D230A-B06C-9089-6048-BE2908DEA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00" y="228965"/>
            <a:ext cx="7700400" cy="602700"/>
          </a:xfrm>
          <a:noFill/>
        </p:spPr>
        <p:txBody>
          <a:bodyPr/>
          <a:lstStyle/>
          <a:p>
            <a:r>
              <a:rPr lang="en-SG" sz="3000" dirty="0"/>
              <a:t>Methods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2924C01-DF8B-AC6A-5545-D6DC9A7F810F}"/>
              </a:ext>
            </a:extLst>
          </p:cNvPr>
          <p:cNvSpPr/>
          <p:nvPr/>
        </p:nvSpPr>
        <p:spPr>
          <a:xfrm>
            <a:off x="2899798" y="1950740"/>
            <a:ext cx="3344400" cy="1893912"/>
          </a:xfrm>
          <a:prstGeom prst="roundRect">
            <a:avLst/>
          </a:prstGeom>
          <a:solidFill>
            <a:srgbClr val="FF7C8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>
                <a:solidFill>
                  <a:sysClr val="windowText" lastClr="000000"/>
                </a:solidFill>
              </a:rPr>
              <a:t>Group-specific Phytoplankton Biovolume Analysis against </a:t>
            </a:r>
            <a:r>
              <a:rPr lang="en-SG" sz="1600" i="1" dirty="0">
                <a:solidFill>
                  <a:sysClr val="windowText" lastClr="000000"/>
                </a:solidFill>
              </a:rPr>
              <a:t>Daphnia</a:t>
            </a:r>
            <a:r>
              <a:rPr lang="en-SG" sz="1600" dirty="0">
                <a:solidFill>
                  <a:sysClr val="windowText" lastClr="000000"/>
                </a:solidFill>
              </a:rPr>
              <a:t> Densities</a:t>
            </a:r>
            <a:endParaRPr lang="en-GB" sz="1600" dirty="0">
              <a:solidFill>
                <a:sysClr val="windowText" lastClr="000000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en-GB" dirty="0">
                <a:solidFill>
                  <a:sysClr val="windowText" lastClr="000000"/>
                </a:solidFill>
              </a:rPr>
              <a:t>S</a:t>
            </a:r>
            <a:r>
              <a:rPr lang="en-GB" sz="1400" dirty="0">
                <a:solidFill>
                  <a:sysClr val="windowText" lastClr="000000"/>
                </a:solidFill>
              </a:rPr>
              <a:t>pearman’s correlation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9F63D6-FC10-BA67-923F-3000B7B03322}"/>
              </a:ext>
            </a:extLst>
          </p:cNvPr>
          <p:cNvSpPr txBox="1"/>
          <p:nvPr/>
        </p:nvSpPr>
        <p:spPr>
          <a:xfrm>
            <a:off x="519110" y="1040016"/>
            <a:ext cx="8105775" cy="702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arenR" startAt="3"/>
            </a:pPr>
            <a:r>
              <a:rPr lang="en-GB" sz="18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How do environmental drivers influence the composition of phytoplankton communities within Loch Leven?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0F9B84-874D-D466-6C2B-BF8F728CC19D}"/>
              </a:ext>
            </a:extLst>
          </p:cNvPr>
          <p:cNvSpPr txBox="1"/>
          <p:nvPr/>
        </p:nvSpPr>
        <p:spPr>
          <a:xfrm>
            <a:off x="8624885" y="4682912"/>
            <a:ext cx="479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075911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>
          <a:extLst>
            <a:ext uri="{FF2B5EF4-FFF2-40B4-BE49-F238E27FC236}">
              <a16:creationId xmlns:a16="http://schemas.microsoft.com/office/drawing/2014/main" id="{737EB404-662C-E7AC-2F04-6AE4D548F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3">
            <a:extLst>
              <a:ext uri="{FF2B5EF4-FFF2-40B4-BE49-F238E27FC236}">
                <a16:creationId xmlns:a16="http://schemas.microsoft.com/office/drawing/2014/main" id="{F6474194-7E25-67F6-F82E-158C9BC790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9080" y="376445"/>
            <a:ext cx="790584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Results: </a:t>
            </a:r>
            <a:r>
              <a:rPr lang="en-GB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Drivers of Algal Bloom </a:t>
            </a:r>
            <a:r>
              <a:rPr lang="en-GB" sz="22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– Linear Modelling</a:t>
            </a:r>
          </a:p>
        </p:txBody>
      </p:sp>
      <p:cxnSp>
        <p:nvCxnSpPr>
          <p:cNvPr id="619" name="Google Shape;619;p43">
            <a:extLst>
              <a:ext uri="{FF2B5EF4-FFF2-40B4-BE49-F238E27FC236}">
                <a16:creationId xmlns:a16="http://schemas.microsoft.com/office/drawing/2014/main" id="{A5383ACA-CC1F-CB25-A1B3-2D4A6725D243}"/>
              </a:ext>
            </a:extLst>
          </p:cNvPr>
          <p:cNvCxnSpPr>
            <a:cxnSpLocks/>
          </p:cNvCxnSpPr>
          <p:nvPr/>
        </p:nvCxnSpPr>
        <p:spPr>
          <a:xfrm flipH="1">
            <a:off x="3270808" y="881710"/>
            <a:ext cx="5107242" cy="0"/>
          </a:xfrm>
          <a:prstGeom prst="straightConnector1">
            <a:avLst/>
          </a:prstGeom>
          <a:noFill/>
          <a:ln w="2857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FD000A2-45CB-A22B-D616-9E276D656C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169"/>
          <a:stretch/>
        </p:blipFill>
        <p:spPr bwMode="auto">
          <a:xfrm>
            <a:off x="15428" y="1721264"/>
            <a:ext cx="9128572" cy="29178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EB3D3B-442D-D2E6-186E-C4A006CDC5A0}"/>
              </a:ext>
            </a:extLst>
          </p:cNvPr>
          <p:cNvSpPr txBox="1"/>
          <p:nvPr/>
        </p:nvSpPr>
        <p:spPr>
          <a:xfrm>
            <a:off x="299720" y="1198044"/>
            <a:ext cx="85445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Summary of linear model outputs evaluating the influence of environmental, seasonal, and biotic factors on phytoplankton biovolume.</a:t>
            </a:r>
            <a:endParaRPr lang="en-GB" dirty="0">
              <a:latin typeface="+mn-lt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D77954C-7885-0BAB-CC82-9B3930553902}"/>
              </a:ext>
            </a:extLst>
          </p:cNvPr>
          <p:cNvSpPr/>
          <p:nvPr/>
        </p:nvSpPr>
        <p:spPr>
          <a:xfrm>
            <a:off x="8085456" y="1820864"/>
            <a:ext cx="504000" cy="2700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318A5D-ADB0-6353-266A-45CABA96BFE6}"/>
              </a:ext>
            </a:extLst>
          </p:cNvPr>
          <p:cNvSpPr/>
          <p:nvPr/>
        </p:nvSpPr>
        <p:spPr>
          <a:xfrm>
            <a:off x="8624572" y="1814972"/>
            <a:ext cx="504000" cy="2700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33F0E0-157D-D8A3-32E4-E28BE5D05A77}"/>
              </a:ext>
            </a:extLst>
          </p:cNvPr>
          <p:cNvSpPr txBox="1"/>
          <p:nvPr/>
        </p:nvSpPr>
        <p:spPr>
          <a:xfrm>
            <a:off x="8624885" y="4682912"/>
            <a:ext cx="479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52818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9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>
          <a:extLst>
            <a:ext uri="{FF2B5EF4-FFF2-40B4-BE49-F238E27FC236}">
              <a16:creationId xmlns:a16="http://schemas.microsoft.com/office/drawing/2014/main" id="{895662C4-4FB9-45D0-43F2-802F6DBBD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3">
            <a:extLst>
              <a:ext uri="{FF2B5EF4-FFF2-40B4-BE49-F238E27FC236}">
                <a16:creationId xmlns:a16="http://schemas.microsoft.com/office/drawing/2014/main" id="{8C5D822E-2AB1-3359-0F16-36BE9205AC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9080" y="376445"/>
            <a:ext cx="790584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Results: </a:t>
            </a:r>
            <a:r>
              <a:rPr lang="en-GB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Drivers of Algal Bloom </a:t>
            </a:r>
            <a:r>
              <a:rPr lang="en-GB" sz="22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– Linear Modelling</a:t>
            </a:r>
          </a:p>
        </p:txBody>
      </p:sp>
      <p:cxnSp>
        <p:nvCxnSpPr>
          <p:cNvPr id="619" name="Google Shape;619;p43">
            <a:extLst>
              <a:ext uri="{FF2B5EF4-FFF2-40B4-BE49-F238E27FC236}">
                <a16:creationId xmlns:a16="http://schemas.microsoft.com/office/drawing/2014/main" id="{FF5D453E-01CE-B72F-A141-7ABC252EA1E8}"/>
              </a:ext>
            </a:extLst>
          </p:cNvPr>
          <p:cNvCxnSpPr>
            <a:cxnSpLocks/>
          </p:cNvCxnSpPr>
          <p:nvPr/>
        </p:nvCxnSpPr>
        <p:spPr>
          <a:xfrm flipH="1">
            <a:off x="3270808" y="881710"/>
            <a:ext cx="5107242" cy="0"/>
          </a:xfrm>
          <a:prstGeom prst="straightConnector1">
            <a:avLst/>
          </a:prstGeom>
          <a:noFill/>
          <a:ln w="2857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5475D5-A5F8-2DD7-AA99-3D23365474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57"/>
          <a:stretch/>
        </p:blipFill>
        <p:spPr bwMode="auto">
          <a:xfrm>
            <a:off x="7714" y="1837055"/>
            <a:ext cx="9128572" cy="9366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DD600BC-0F9E-CE3C-3B74-D85C54BC60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16" b="43169"/>
          <a:stretch/>
        </p:blipFill>
        <p:spPr bwMode="auto">
          <a:xfrm>
            <a:off x="15428" y="2753360"/>
            <a:ext cx="9128572" cy="3961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96FF19-EEF4-57D0-9604-6BE3BAF8FD37}"/>
              </a:ext>
            </a:extLst>
          </p:cNvPr>
          <p:cNvSpPr txBox="1"/>
          <p:nvPr/>
        </p:nvSpPr>
        <p:spPr>
          <a:xfrm>
            <a:off x="425500" y="1274796"/>
            <a:ext cx="84268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effectLst/>
                <a:latin typeface="+mn-lt"/>
                <a:ea typeface="Aptos" panose="020B0004020202020204" pitchFamily="34" charset="0"/>
                <a:cs typeface="Arial" panose="020B0604020202020204" pitchFamily="34" charset="0"/>
              </a:rPr>
              <a:t>Model 7 is the best fitting model; these are its outputs evaluating the influence of environmental, seasonal, and biotic factors on phytoplankton biovolume. </a:t>
            </a:r>
            <a:endParaRPr lang="en-GB" dirty="0">
              <a:latin typeface="+mn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077A142-C9BB-1433-6FA2-48CE13229539}"/>
              </a:ext>
            </a:extLst>
          </p:cNvPr>
          <p:cNvGrpSpPr/>
          <p:nvPr/>
        </p:nvGrpSpPr>
        <p:grpSpPr>
          <a:xfrm>
            <a:off x="619080" y="2753360"/>
            <a:ext cx="8426838" cy="982792"/>
            <a:chOff x="619080" y="2753360"/>
            <a:chExt cx="8426838" cy="98279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F0ACC9-99F1-B069-B254-FD1725176F09}"/>
                </a:ext>
              </a:extLst>
            </p:cNvPr>
            <p:cNvSpPr txBox="1"/>
            <p:nvPr/>
          </p:nvSpPr>
          <p:spPr>
            <a:xfrm>
              <a:off x="619080" y="3428375"/>
              <a:ext cx="842683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>
                  <a:latin typeface="+mn-lt"/>
                  <a:cs typeface="Arial" panose="020B0604020202020204" pitchFamily="34" charset="0"/>
                </a:rPr>
                <a:t>Significant negative relationship: </a:t>
              </a:r>
              <a:r>
                <a:rPr lang="en-GB" i="1" dirty="0">
                  <a:latin typeface="+mn-lt"/>
                  <a:cs typeface="Arial" panose="020B0604020202020204" pitchFamily="34" charset="0"/>
                </a:rPr>
                <a:t>Daphnia </a:t>
              </a:r>
              <a:r>
                <a:rPr lang="en-GB" dirty="0">
                  <a:latin typeface="+mn-lt"/>
                  <a:cs typeface="Arial" panose="020B0604020202020204" pitchFamily="34" charset="0"/>
                </a:rPr>
                <a:t>and water level </a:t>
              </a:r>
              <a:endParaRPr lang="en-GB" dirty="0">
                <a:latin typeface="+mn-lt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648B962-67B0-4CC7-1D7B-0CCBFCAF811F}"/>
                </a:ext>
              </a:extLst>
            </p:cNvPr>
            <p:cNvSpPr/>
            <p:nvPr/>
          </p:nvSpPr>
          <p:spPr>
            <a:xfrm>
              <a:off x="3890865" y="2755018"/>
              <a:ext cx="914400" cy="278913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58D6A68-D69C-2E15-72FD-065D7835BED2}"/>
                </a:ext>
              </a:extLst>
            </p:cNvPr>
            <p:cNvSpPr/>
            <p:nvPr/>
          </p:nvSpPr>
          <p:spPr>
            <a:xfrm>
              <a:off x="5617837" y="2753360"/>
              <a:ext cx="914400" cy="278913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4E3C6FE-88C7-18F4-CEA6-236ED3C1BA51}"/>
              </a:ext>
            </a:extLst>
          </p:cNvPr>
          <p:cNvSpPr/>
          <p:nvPr/>
        </p:nvSpPr>
        <p:spPr>
          <a:xfrm>
            <a:off x="2062066" y="2745687"/>
            <a:ext cx="438539" cy="28644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FE7EECB-24AE-4674-1FDF-2D0EC3EC5B34}"/>
              </a:ext>
            </a:extLst>
          </p:cNvPr>
          <p:cNvGrpSpPr/>
          <p:nvPr/>
        </p:nvGrpSpPr>
        <p:grpSpPr>
          <a:xfrm>
            <a:off x="619080" y="2755018"/>
            <a:ext cx="8426838" cy="1267574"/>
            <a:chOff x="619080" y="2755018"/>
            <a:chExt cx="8426838" cy="126757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49078C-17C2-E76A-32AC-579056D2A730}"/>
                </a:ext>
              </a:extLst>
            </p:cNvPr>
            <p:cNvSpPr txBox="1"/>
            <p:nvPr/>
          </p:nvSpPr>
          <p:spPr>
            <a:xfrm>
              <a:off x="619080" y="3714815"/>
              <a:ext cx="842683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>
                  <a:latin typeface="+mn-lt"/>
                  <a:cs typeface="Arial" panose="020B0604020202020204" pitchFamily="34" charset="0"/>
                </a:rPr>
                <a:t>Significant relationship: Phytoplankton group &amp; </a:t>
              </a:r>
              <a:r>
                <a:rPr lang="en-GB" i="1" dirty="0">
                  <a:latin typeface="+mn-lt"/>
                  <a:cs typeface="Arial" panose="020B0604020202020204" pitchFamily="34" charset="0"/>
                </a:rPr>
                <a:t>Season*Phytoplankton group </a:t>
              </a:r>
              <a:endParaRPr lang="en-GB" i="1" dirty="0">
                <a:latin typeface="+mn-lt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16F1B2D-5CEC-212A-446E-D67A86B25241}"/>
                </a:ext>
              </a:extLst>
            </p:cNvPr>
            <p:cNvSpPr/>
            <p:nvPr/>
          </p:nvSpPr>
          <p:spPr>
            <a:xfrm>
              <a:off x="2593909" y="2755018"/>
              <a:ext cx="393503" cy="280800"/>
            </a:xfrm>
            <a:prstGeom prst="round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EE63E85-B51A-A3AA-6638-6C12093C06D4}"/>
                </a:ext>
              </a:extLst>
            </p:cNvPr>
            <p:cNvSpPr/>
            <p:nvPr/>
          </p:nvSpPr>
          <p:spPr>
            <a:xfrm>
              <a:off x="7344809" y="2755018"/>
              <a:ext cx="393503" cy="280800"/>
            </a:xfrm>
            <a:prstGeom prst="round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1064271-EE1B-A578-13EE-45E02DDD773B}"/>
              </a:ext>
            </a:extLst>
          </p:cNvPr>
          <p:cNvSpPr txBox="1"/>
          <p:nvPr/>
        </p:nvSpPr>
        <p:spPr>
          <a:xfrm>
            <a:off x="8624885" y="4682912"/>
            <a:ext cx="479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01970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>
          <a:extLst>
            <a:ext uri="{FF2B5EF4-FFF2-40B4-BE49-F238E27FC236}">
              <a16:creationId xmlns:a16="http://schemas.microsoft.com/office/drawing/2014/main" id="{300E360A-4B28-598F-1670-562B13D6F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3">
            <a:extLst>
              <a:ext uri="{FF2B5EF4-FFF2-40B4-BE49-F238E27FC236}">
                <a16:creationId xmlns:a16="http://schemas.microsoft.com/office/drawing/2014/main" id="{84052CD5-DFC2-978F-CDF3-89C0A11023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9080" y="376445"/>
            <a:ext cx="790584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Results: </a:t>
            </a:r>
            <a:r>
              <a:rPr lang="en-GB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Drivers of Algal Bloom </a:t>
            </a:r>
            <a:r>
              <a:rPr lang="en-GB" sz="22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– Random Forest </a:t>
            </a:r>
          </a:p>
        </p:txBody>
      </p:sp>
      <p:pic>
        <p:nvPicPr>
          <p:cNvPr id="4" name="Picture 3" descr="A graph with text overlay&#10;&#10;AI-generated content may be incorrect.">
            <a:extLst>
              <a:ext uri="{FF2B5EF4-FFF2-40B4-BE49-F238E27FC236}">
                <a16:creationId xmlns:a16="http://schemas.microsoft.com/office/drawing/2014/main" id="{8030BBD1-49E3-5B11-BD5D-91FD11D4D4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62"/>
          <a:stretch/>
        </p:blipFill>
        <p:spPr bwMode="auto">
          <a:xfrm>
            <a:off x="2004027" y="881710"/>
            <a:ext cx="4987050" cy="41350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619" name="Google Shape;619;p43">
            <a:extLst>
              <a:ext uri="{FF2B5EF4-FFF2-40B4-BE49-F238E27FC236}">
                <a16:creationId xmlns:a16="http://schemas.microsoft.com/office/drawing/2014/main" id="{5EBE8556-3681-9C95-2383-73685BECCB96}"/>
              </a:ext>
            </a:extLst>
          </p:cNvPr>
          <p:cNvCxnSpPr>
            <a:cxnSpLocks/>
          </p:cNvCxnSpPr>
          <p:nvPr/>
        </p:nvCxnSpPr>
        <p:spPr>
          <a:xfrm flipH="1">
            <a:off x="3270808" y="881710"/>
            <a:ext cx="5107242" cy="0"/>
          </a:xfrm>
          <a:prstGeom prst="straightConnector1">
            <a:avLst/>
          </a:prstGeom>
          <a:noFill/>
          <a:ln w="2857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0BE2B5-CEEC-FF4E-8508-BA3B9D4DF630}"/>
              </a:ext>
            </a:extLst>
          </p:cNvPr>
          <p:cNvSpPr/>
          <p:nvPr/>
        </p:nvSpPr>
        <p:spPr>
          <a:xfrm>
            <a:off x="2152923" y="949145"/>
            <a:ext cx="4764458" cy="98227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4AD7FC-EF3B-828A-1ADC-388104E6493A}"/>
              </a:ext>
            </a:extLst>
          </p:cNvPr>
          <p:cNvSpPr txBox="1"/>
          <p:nvPr/>
        </p:nvSpPr>
        <p:spPr>
          <a:xfrm>
            <a:off x="8624885" y="4682912"/>
            <a:ext cx="479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405572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>
          <a:extLst>
            <a:ext uri="{FF2B5EF4-FFF2-40B4-BE49-F238E27FC236}">
              <a16:creationId xmlns:a16="http://schemas.microsoft.com/office/drawing/2014/main" id="{673AA5EC-2995-478E-8D92-2AB9408C9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graphs showing different types of data&#10;&#10;AI-generated content may be incorrect.">
            <a:extLst>
              <a:ext uri="{FF2B5EF4-FFF2-40B4-BE49-F238E27FC236}">
                <a16:creationId xmlns:a16="http://schemas.microsoft.com/office/drawing/2014/main" id="{443C7C63-7202-6770-600E-6FF3AE4B1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50" y="881710"/>
            <a:ext cx="7576516" cy="4261790"/>
          </a:xfrm>
          <a:prstGeom prst="rect">
            <a:avLst/>
          </a:prstGeom>
        </p:spPr>
      </p:pic>
      <p:sp>
        <p:nvSpPr>
          <p:cNvPr id="586" name="Google Shape;586;p43">
            <a:extLst>
              <a:ext uri="{FF2B5EF4-FFF2-40B4-BE49-F238E27FC236}">
                <a16:creationId xmlns:a16="http://schemas.microsoft.com/office/drawing/2014/main" id="{F199D405-1314-0378-DC6D-01C5E5DE87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9080" y="376445"/>
            <a:ext cx="790584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Results: </a:t>
            </a:r>
            <a:r>
              <a:rPr lang="en-GB" sz="2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Daphnia Densities and Phytoplankton Groups</a:t>
            </a:r>
            <a:endParaRPr lang="en-GB" sz="22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619" name="Google Shape;619;p43">
            <a:extLst>
              <a:ext uri="{FF2B5EF4-FFF2-40B4-BE49-F238E27FC236}">
                <a16:creationId xmlns:a16="http://schemas.microsoft.com/office/drawing/2014/main" id="{3997CBC4-4F45-D4C0-8A44-C98338A33FAB}"/>
              </a:ext>
            </a:extLst>
          </p:cNvPr>
          <p:cNvCxnSpPr>
            <a:cxnSpLocks/>
          </p:cNvCxnSpPr>
          <p:nvPr/>
        </p:nvCxnSpPr>
        <p:spPr>
          <a:xfrm flipH="1">
            <a:off x="3270808" y="881710"/>
            <a:ext cx="5107242" cy="0"/>
          </a:xfrm>
          <a:prstGeom prst="straightConnector1">
            <a:avLst/>
          </a:prstGeom>
          <a:noFill/>
          <a:ln w="2857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94BBEDD-27A7-17D4-384F-4B5C9BAF833D}"/>
              </a:ext>
            </a:extLst>
          </p:cNvPr>
          <p:cNvSpPr txBox="1"/>
          <p:nvPr/>
        </p:nvSpPr>
        <p:spPr>
          <a:xfrm>
            <a:off x="8624885" y="4682912"/>
            <a:ext cx="479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416210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D311A34E-C4B3-CF32-0DFA-5F81AC455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40;p27">
            <a:extLst>
              <a:ext uri="{FF2B5EF4-FFF2-40B4-BE49-F238E27FC236}">
                <a16:creationId xmlns:a16="http://schemas.microsoft.com/office/drawing/2014/main" id="{0A49C661-6A90-872B-781F-EE735DEBA1DF}"/>
              </a:ext>
            </a:extLst>
          </p:cNvPr>
          <p:cNvSpPr/>
          <p:nvPr/>
        </p:nvSpPr>
        <p:spPr>
          <a:xfrm>
            <a:off x="5584372" y="5008565"/>
            <a:ext cx="3558720" cy="13493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40;p27">
            <a:extLst>
              <a:ext uri="{FF2B5EF4-FFF2-40B4-BE49-F238E27FC236}">
                <a16:creationId xmlns:a16="http://schemas.microsoft.com/office/drawing/2014/main" id="{169B2F45-3577-5749-ACB6-0D2508BED74A}"/>
              </a:ext>
            </a:extLst>
          </p:cNvPr>
          <p:cNvSpPr/>
          <p:nvPr/>
        </p:nvSpPr>
        <p:spPr>
          <a:xfrm>
            <a:off x="1005684" y="621828"/>
            <a:ext cx="2422229" cy="14395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7">
            <a:extLst>
              <a:ext uri="{FF2B5EF4-FFF2-40B4-BE49-F238E27FC236}">
                <a16:creationId xmlns:a16="http://schemas.microsoft.com/office/drawing/2014/main" id="{F5E36A74-EAFF-3F7D-B0CF-E3F95D9753D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64206" y="261643"/>
            <a:ext cx="7703819" cy="7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Discussion: </a:t>
            </a:r>
            <a:r>
              <a:rPr lang="en" sz="28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Environmental Drivers </a:t>
            </a:r>
            <a:r>
              <a:rPr lang="en" sz="2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– Linear Model</a:t>
            </a:r>
            <a:endParaRPr sz="30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151" name="Google Shape;151;p27">
            <a:extLst>
              <a:ext uri="{FF2B5EF4-FFF2-40B4-BE49-F238E27FC236}">
                <a16:creationId xmlns:a16="http://schemas.microsoft.com/office/drawing/2014/main" id="{56B2269D-5DB2-79CA-731C-E8B147DBACF2}"/>
              </a:ext>
            </a:extLst>
          </p:cNvPr>
          <p:cNvGrpSpPr/>
          <p:nvPr/>
        </p:nvGrpSpPr>
        <p:grpSpPr>
          <a:xfrm>
            <a:off x="449650" y="4329175"/>
            <a:ext cx="544500" cy="553500"/>
            <a:chOff x="449650" y="4329175"/>
            <a:chExt cx="544500" cy="553500"/>
          </a:xfrm>
        </p:grpSpPr>
        <p:cxnSp>
          <p:nvCxnSpPr>
            <p:cNvPr id="152" name="Google Shape;152;p27">
              <a:extLst>
                <a:ext uri="{FF2B5EF4-FFF2-40B4-BE49-F238E27FC236}">
                  <a16:creationId xmlns:a16="http://schemas.microsoft.com/office/drawing/2014/main" id="{3782499E-0796-FD8C-C8ED-D24A2DBC1EAB}"/>
                </a:ext>
              </a:extLst>
            </p:cNvPr>
            <p:cNvCxnSpPr/>
            <p:nvPr/>
          </p:nvCxnSpPr>
          <p:spPr>
            <a:xfrm>
              <a:off x="721900" y="4329175"/>
              <a:ext cx="0" cy="55350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27">
              <a:extLst>
                <a:ext uri="{FF2B5EF4-FFF2-40B4-BE49-F238E27FC236}">
                  <a16:creationId xmlns:a16="http://schemas.microsoft.com/office/drawing/2014/main" id="{937AB204-9310-EB55-7366-F54B79DC6C97}"/>
                </a:ext>
              </a:extLst>
            </p:cNvPr>
            <p:cNvCxnSpPr/>
            <p:nvPr/>
          </p:nvCxnSpPr>
          <p:spPr>
            <a:xfrm flipH="1">
              <a:off x="449650" y="4604350"/>
              <a:ext cx="544500" cy="210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" name="Google Shape;144;p27">
            <a:extLst>
              <a:ext uri="{FF2B5EF4-FFF2-40B4-BE49-F238E27FC236}">
                <a16:creationId xmlns:a16="http://schemas.microsoft.com/office/drawing/2014/main" id="{56B4AC73-3667-C872-6E59-13302FF9A6C0}"/>
              </a:ext>
            </a:extLst>
          </p:cNvPr>
          <p:cNvGrpSpPr/>
          <p:nvPr/>
        </p:nvGrpSpPr>
        <p:grpSpPr>
          <a:xfrm>
            <a:off x="8362854" y="152811"/>
            <a:ext cx="463626" cy="1180982"/>
            <a:chOff x="5215075" y="854050"/>
            <a:chExt cx="877925" cy="1793725"/>
          </a:xfrm>
        </p:grpSpPr>
        <p:cxnSp>
          <p:nvCxnSpPr>
            <p:cNvPr id="17" name="Google Shape;145;p27">
              <a:extLst>
                <a:ext uri="{FF2B5EF4-FFF2-40B4-BE49-F238E27FC236}">
                  <a16:creationId xmlns:a16="http://schemas.microsoft.com/office/drawing/2014/main" id="{5F00D1FE-0344-AC1B-AF9E-AE2999D56501}"/>
                </a:ext>
              </a:extLst>
            </p:cNvPr>
            <p:cNvCxnSpPr/>
            <p:nvPr/>
          </p:nvCxnSpPr>
          <p:spPr>
            <a:xfrm>
              <a:off x="6093000" y="854050"/>
              <a:ext cx="0" cy="81120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46;p27">
              <a:extLst>
                <a:ext uri="{FF2B5EF4-FFF2-40B4-BE49-F238E27FC236}">
                  <a16:creationId xmlns:a16="http://schemas.microsoft.com/office/drawing/2014/main" id="{4A6E9ABB-0121-4084-33CE-53ADCA6AD4C4}"/>
                </a:ext>
              </a:extLst>
            </p:cNvPr>
            <p:cNvCxnSpPr/>
            <p:nvPr/>
          </p:nvCxnSpPr>
          <p:spPr>
            <a:xfrm>
              <a:off x="6093000" y="1836575"/>
              <a:ext cx="0" cy="81120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47;p27">
              <a:extLst>
                <a:ext uri="{FF2B5EF4-FFF2-40B4-BE49-F238E27FC236}">
                  <a16:creationId xmlns:a16="http://schemas.microsoft.com/office/drawing/2014/main" id="{25C4978A-8586-719E-158F-899A4290A053}"/>
                </a:ext>
              </a:extLst>
            </p:cNvPr>
            <p:cNvCxnSpPr/>
            <p:nvPr/>
          </p:nvCxnSpPr>
          <p:spPr>
            <a:xfrm>
              <a:off x="5453468" y="1090450"/>
              <a:ext cx="574800" cy="57480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148;p27">
              <a:extLst>
                <a:ext uri="{FF2B5EF4-FFF2-40B4-BE49-F238E27FC236}">
                  <a16:creationId xmlns:a16="http://schemas.microsoft.com/office/drawing/2014/main" id="{47B10EF2-2F42-0722-7A9F-08EB4AC4D517}"/>
                </a:ext>
              </a:extLst>
            </p:cNvPr>
            <p:cNvCxnSpPr/>
            <p:nvPr/>
          </p:nvCxnSpPr>
          <p:spPr>
            <a:xfrm>
              <a:off x="5215075" y="1748300"/>
              <a:ext cx="784500" cy="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149;p27">
              <a:extLst>
                <a:ext uri="{FF2B5EF4-FFF2-40B4-BE49-F238E27FC236}">
                  <a16:creationId xmlns:a16="http://schemas.microsoft.com/office/drawing/2014/main" id="{FB9948EB-8CB8-1F3F-A471-B2A1EEF13EB9}"/>
                </a:ext>
              </a:extLst>
            </p:cNvPr>
            <p:cNvCxnSpPr/>
            <p:nvPr/>
          </p:nvCxnSpPr>
          <p:spPr>
            <a:xfrm rot="10800000" flipH="1">
              <a:off x="5453468" y="1831350"/>
              <a:ext cx="574800" cy="57480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C2F3981-1288-E226-D881-14CF12FCE32B}"/>
              </a:ext>
            </a:extLst>
          </p:cNvPr>
          <p:cNvSpPr txBox="1"/>
          <p:nvPr/>
        </p:nvSpPr>
        <p:spPr>
          <a:xfrm>
            <a:off x="449649" y="973543"/>
            <a:ext cx="6949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GB" sz="1800" i="1" dirty="0"/>
              <a:t>Daphnia </a:t>
            </a:r>
            <a:r>
              <a:rPr lang="en-GB" sz="1800" dirty="0"/>
              <a:t>density – aligning with top-down control theory (Jeppesen et al., 1997)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C8905A-6F4D-D429-9C1B-6CBBCAF214F7}"/>
              </a:ext>
            </a:extLst>
          </p:cNvPr>
          <p:cNvSpPr txBox="1"/>
          <p:nvPr/>
        </p:nvSpPr>
        <p:spPr>
          <a:xfrm>
            <a:off x="449648" y="1566811"/>
            <a:ext cx="79724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GB" sz="1800" dirty="0"/>
              <a:t>Phytoplankton group &amp; </a:t>
            </a:r>
            <a:r>
              <a:rPr lang="en-GB" sz="1800" i="1" dirty="0"/>
              <a:t>Season*Phytoplankton group –</a:t>
            </a:r>
            <a:r>
              <a:rPr lang="en-GB" sz="1800" dirty="0"/>
              <a:t> in line with phytoplankton seasonal succession theory (Sommer et al., 2012)</a:t>
            </a:r>
            <a:endParaRPr lang="en-GB" sz="14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4F46420-FEF7-FF61-3A15-FB727B06D21E}"/>
              </a:ext>
            </a:extLst>
          </p:cNvPr>
          <p:cNvGrpSpPr/>
          <p:nvPr/>
        </p:nvGrpSpPr>
        <p:grpSpPr>
          <a:xfrm>
            <a:off x="449649" y="2185149"/>
            <a:ext cx="8244699" cy="1093967"/>
            <a:chOff x="449649" y="1989206"/>
            <a:chExt cx="8244699" cy="109396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186AB1F-C684-E537-0EAF-0971470E8ADC}"/>
                </a:ext>
              </a:extLst>
            </p:cNvPr>
            <p:cNvSpPr txBox="1"/>
            <p:nvPr/>
          </p:nvSpPr>
          <p:spPr>
            <a:xfrm>
              <a:off x="449649" y="1989206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lvl="8" indent="-285750">
                <a:buFont typeface="Arial" panose="020B0604020202020204" pitchFamily="34" charset="0"/>
                <a:buChar char="•"/>
              </a:pPr>
              <a:r>
                <a:rPr lang="en-GB" sz="1800" dirty="0"/>
                <a:t>Water level: </a:t>
              </a:r>
              <a:endParaRPr lang="en-GB" sz="14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C411F6-55F4-A4FA-0460-6ED5D0726901}"/>
                </a:ext>
              </a:extLst>
            </p:cNvPr>
            <p:cNvSpPr txBox="1"/>
            <p:nvPr/>
          </p:nvSpPr>
          <p:spPr>
            <a:xfrm>
              <a:off x="721899" y="2282954"/>
              <a:ext cx="7972449" cy="800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lvl="8" indent="-285750">
                <a:buFont typeface="Arial" panose="020B0604020202020204" pitchFamily="34" charset="0"/>
                <a:buChar char="•"/>
              </a:pPr>
              <a:r>
                <a:rPr lang="en-GB" sz="1600" dirty="0"/>
                <a:t>Measured as the distance from the top of Kinross pier to the water surface </a:t>
              </a:r>
            </a:p>
            <a:p>
              <a:pPr marL="285750" lvl="8" indent="-285750">
                <a:buFont typeface="Arial" panose="020B0604020202020204" pitchFamily="34" charset="0"/>
                <a:buChar char="•"/>
              </a:pPr>
              <a:r>
                <a:rPr lang="en-GB" sz="1600" dirty="0"/>
                <a:t>A smaller measured distance = a higher actual water level </a:t>
              </a:r>
            </a:p>
            <a:p>
              <a:pPr marL="285750" lvl="8" indent="-285750">
                <a:buFont typeface="Arial" panose="020B0604020202020204" pitchFamily="34" charset="0"/>
                <a:buChar char="•"/>
              </a:pPr>
              <a:endParaRPr lang="en-GB" sz="1400" dirty="0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70496B3F-D80C-719E-DBFA-23D333436E44}"/>
              </a:ext>
            </a:extLst>
          </p:cNvPr>
          <p:cNvSpPr/>
          <p:nvPr/>
        </p:nvSpPr>
        <p:spPr>
          <a:xfrm>
            <a:off x="415464" y="1056185"/>
            <a:ext cx="7468773" cy="1193887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1030FED-B91D-DE7B-69AD-5DB2F8FF6CB4}"/>
              </a:ext>
            </a:extLst>
          </p:cNvPr>
          <p:cNvGrpSpPr/>
          <p:nvPr/>
        </p:nvGrpSpPr>
        <p:grpSpPr>
          <a:xfrm>
            <a:off x="1112312" y="3065969"/>
            <a:ext cx="7700194" cy="1987956"/>
            <a:chOff x="1112312" y="3065969"/>
            <a:chExt cx="7700194" cy="198795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96297CD-221D-2574-E3C3-45F66225886D}"/>
                </a:ext>
              </a:extLst>
            </p:cNvPr>
            <p:cNvSpPr txBox="1"/>
            <p:nvPr/>
          </p:nvSpPr>
          <p:spPr>
            <a:xfrm>
              <a:off x="4435872" y="3065969"/>
              <a:ext cx="4376634" cy="1815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lvl="8" indent="-285750">
                <a:buFont typeface="Arial" panose="020B0604020202020204" pitchFamily="34" charset="0"/>
                <a:buChar char="•"/>
              </a:pPr>
              <a:r>
                <a:rPr lang="en-GB" sz="1600" dirty="0"/>
                <a:t>Actual water level ∝ phytoplankton biovolume </a:t>
              </a:r>
            </a:p>
            <a:p>
              <a:pPr marL="285750" lvl="8" indent="-285750">
                <a:buFont typeface="Arial" panose="020B0604020202020204" pitchFamily="34" charset="0"/>
                <a:buChar char="•"/>
              </a:pPr>
              <a:r>
                <a:rPr lang="en-GB" sz="1600" dirty="0"/>
                <a:t>Opposing research that found higher water level = higher flushing rate of blooms (Carvalho et al., 2012)</a:t>
              </a:r>
            </a:p>
            <a:p>
              <a:pPr marL="285750" lvl="8" indent="-285750">
                <a:buFont typeface="Arial" panose="020B0604020202020204" pitchFamily="34" charset="0"/>
                <a:buChar char="•"/>
              </a:pPr>
              <a:r>
                <a:rPr lang="en-GB" sz="1600" dirty="0"/>
                <a:t>Could be due to sediment resuspension (Da Costa et al. 2015)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8E6725D-277D-F220-26AF-E5987C244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180" t="2630" r="14852" b="65714"/>
            <a:stretch/>
          </p:blipFill>
          <p:spPr>
            <a:xfrm>
              <a:off x="1112312" y="3120704"/>
              <a:ext cx="3323560" cy="193322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16648B7-4171-8862-0600-51B6B55DB82C}"/>
              </a:ext>
            </a:extLst>
          </p:cNvPr>
          <p:cNvSpPr txBox="1"/>
          <p:nvPr/>
        </p:nvSpPr>
        <p:spPr>
          <a:xfrm>
            <a:off x="8624885" y="4682912"/>
            <a:ext cx="479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79425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5" grpId="0"/>
      <p:bldP spid="2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D98323F7-A182-06CA-42B0-1F0BCFD91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40;p27">
            <a:extLst>
              <a:ext uri="{FF2B5EF4-FFF2-40B4-BE49-F238E27FC236}">
                <a16:creationId xmlns:a16="http://schemas.microsoft.com/office/drawing/2014/main" id="{A06B1D75-79AF-1F45-B01B-0BDB1D68E560}"/>
              </a:ext>
            </a:extLst>
          </p:cNvPr>
          <p:cNvSpPr/>
          <p:nvPr/>
        </p:nvSpPr>
        <p:spPr>
          <a:xfrm>
            <a:off x="5584372" y="5008565"/>
            <a:ext cx="3558720" cy="13493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40;p27">
            <a:extLst>
              <a:ext uri="{FF2B5EF4-FFF2-40B4-BE49-F238E27FC236}">
                <a16:creationId xmlns:a16="http://schemas.microsoft.com/office/drawing/2014/main" id="{798BFAA9-4797-D7B8-D8F7-A2742E507A6F}"/>
              </a:ext>
            </a:extLst>
          </p:cNvPr>
          <p:cNvSpPr/>
          <p:nvPr/>
        </p:nvSpPr>
        <p:spPr>
          <a:xfrm>
            <a:off x="1005684" y="621828"/>
            <a:ext cx="2422229" cy="14395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7">
            <a:extLst>
              <a:ext uri="{FF2B5EF4-FFF2-40B4-BE49-F238E27FC236}">
                <a16:creationId xmlns:a16="http://schemas.microsoft.com/office/drawing/2014/main" id="{C0E9F281-C3AE-8B39-A731-8033B65389F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73536" y="261643"/>
            <a:ext cx="8081025" cy="7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Discussion: </a:t>
            </a:r>
            <a:r>
              <a:rPr lang="en" sz="28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Environmental Drivers </a:t>
            </a:r>
            <a:r>
              <a:rPr lang="en" sz="2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–</a:t>
            </a:r>
            <a:r>
              <a:rPr lang="en" sz="28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" sz="2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Random Forest</a:t>
            </a:r>
            <a:endParaRPr sz="30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151" name="Google Shape;151;p27">
            <a:extLst>
              <a:ext uri="{FF2B5EF4-FFF2-40B4-BE49-F238E27FC236}">
                <a16:creationId xmlns:a16="http://schemas.microsoft.com/office/drawing/2014/main" id="{FE9577DB-4058-C59A-ABB6-8ED2188714B4}"/>
              </a:ext>
            </a:extLst>
          </p:cNvPr>
          <p:cNvGrpSpPr/>
          <p:nvPr/>
        </p:nvGrpSpPr>
        <p:grpSpPr>
          <a:xfrm>
            <a:off x="449650" y="4329175"/>
            <a:ext cx="544500" cy="553500"/>
            <a:chOff x="449650" y="4329175"/>
            <a:chExt cx="544500" cy="553500"/>
          </a:xfrm>
        </p:grpSpPr>
        <p:cxnSp>
          <p:nvCxnSpPr>
            <p:cNvPr id="152" name="Google Shape;152;p27">
              <a:extLst>
                <a:ext uri="{FF2B5EF4-FFF2-40B4-BE49-F238E27FC236}">
                  <a16:creationId xmlns:a16="http://schemas.microsoft.com/office/drawing/2014/main" id="{E82479E3-5D6D-DECE-1547-62A67B0C2F98}"/>
                </a:ext>
              </a:extLst>
            </p:cNvPr>
            <p:cNvCxnSpPr/>
            <p:nvPr/>
          </p:nvCxnSpPr>
          <p:spPr>
            <a:xfrm>
              <a:off x="721900" y="4329175"/>
              <a:ext cx="0" cy="55350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27">
              <a:extLst>
                <a:ext uri="{FF2B5EF4-FFF2-40B4-BE49-F238E27FC236}">
                  <a16:creationId xmlns:a16="http://schemas.microsoft.com/office/drawing/2014/main" id="{144CDCCF-6448-1341-DF65-409C5C47B97F}"/>
                </a:ext>
              </a:extLst>
            </p:cNvPr>
            <p:cNvCxnSpPr/>
            <p:nvPr/>
          </p:nvCxnSpPr>
          <p:spPr>
            <a:xfrm flipH="1">
              <a:off x="449650" y="4604350"/>
              <a:ext cx="544500" cy="210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" name="Google Shape;144;p27">
            <a:extLst>
              <a:ext uri="{FF2B5EF4-FFF2-40B4-BE49-F238E27FC236}">
                <a16:creationId xmlns:a16="http://schemas.microsoft.com/office/drawing/2014/main" id="{3723851D-E846-26AE-F61E-18DA400FB93E}"/>
              </a:ext>
            </a:extLst>
          </p:cNvPr>
          <p:cNvGrpSpPr/>
          <p:nvPr/>
        </p:nvGrpSpPr>
        <p:grpSpPr>
          <a:xfrm>
            <a:off x="8362854" y="152811"/>
            <a:ext cx="463626" cy="1180982"/>
            <a:chOff x="5215075" y="854050"/>
            <a:chExt cx="877925" cy="1793725"/>
          </a:xfrm>
        </p:grpSpPr>
        <p:cxnSp>
          <p:nvCxnSpPr>
            <p:cNvPr id="17" name="Google Shape;145;p27">
              <a:extLst>
                <a:ext uri="{FF2B5EF4-FFF2-40B4-BE49-F238E27FC236}">
                  <a16:creationId xmlns:a16="http://schemas.microsoft.com/office/drawing/2014/main" id="{84A5096B-4456-738F-1640-A92F3E857BEF}"/>
                </a:ext>
              </a:extLst>
            </p:cNvPr>
            <p:cNvCxnSpPr/>
            <p:nvPr/>
          </p:nvCxnSpPr>
          <p:spPr>
            <a:xfrm>
              <a:off x="6093000" y="854050"/>
              <a:ext cx="0" cy="81120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46;p27">
              <a:extLst>
                <a:ext uri="{FF2B5EF4-FFF2-40B4-BE49-F238E27FC236}">
                  <a16:creationId xmlns:a16="http://schemas.microsoft.com/office/drawing/2014/main" id="{6A671A4D-1996-732C-FEE5-8378BC4E1E2B}"/>
                </a:ext>
              </a:extLst>
            </p:cNvPr>
            <p:cNvCxnSpPr/>
            <p:nvPr/>
          </p:nvCxnSpPr>
          <p:spPr>
            <a:xfrm>
              <a:off x="6093000" y="1836575"/>
              <a:ext cx="0" cy="81120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47;p27">
              <a:extLst>
                <a:ext uri="{FF2B5EF4-FFF2-40B4-BE49-F238E27FC236}">
                  <a16:creationId xmlns:a16="http://schemas.microsoft.com/office/drawing/2014/main" id="{192FF46D-1E50-007B-DF32-BE3C0315C3EC}"/>
                </a:ext>
              </a:extLst>
            </p:cNvPr>
            <p:cNvCxnSpPr/>
            <p:nvPr/>
          </p:nvCxnSpPr>
          <p:spPr>
            <a:xfrm>
              <a:off x="5453468" y="1090450"/>
              <a:ext cx="574800" cy="57480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148;p27">
              <a:extLst>
                <a:ext uri="{FF2B5EF4-FFF2-40B4-BE49-F238E27FC236}">
                  <a16:creationId xmlns:a16="http://schemas.microsoft.com/office/drawing/2014/main" id="{D8E32D42-EAA3-3983-A01D-3233A5D5AEFD}"/>
                </a:ext>
              </a:extLst>
            </p:cNvPr>
            <p:cNvCxnSpPr/>
            <p:nvPr/>
          </p:nvCxnSpPr>
          <p:spPr>
            <a:xfrm>
              <a:off x="5215075" y="1748300"/>
              <a:ext cx="784500" cy="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149;p27">
              <a:extLst>
                <a:ext uri="{FF2B5EF4-FFF2-40B4-BE49-F238E27FC236}">
                  <a16:creationId xmlns:a16="http://schemas.microsoft.com/office/drawing/2014/main" id="{CA1733DC-8221-9EF0-D020-90B61C0C7F34}"/>
                </a:ext>
              </a:extLst>
            </p:cNvPr>
            <p:cNvCxnSpPr/>
            <p:nvPr/>
          </p:nvCxnSpPr>
          <p:spPr>
            <a:xfrm rot="10800000" flipH="1">
              <a:off x="5453468" y="1831350"/>
              <a:ext cx="574800" cy="57480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59EA835-DAFA-C89C-6813-1862C31BFAD3}"/>
              </a:ext>
            </a:extLst>
          </p:cNvPr>
          <p:cNvSpPr txBox="1"/>
          <p:nvPr/>
        </p:nvSpPr>
        <p:spPr>
          <a:xfrm>
            <a:off x="449649" y="2122457"/>
            <a:ext cx="865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GB" sz="1800" dirty="0" err="1"/>
              <a:t>SRSi</a:t>
            </a:r>
            <a:r>
              <a:rPr lang="en-GB" sz="1800" dirty="0"/>
              <a:t> – key component of diatoms’ cell walls </a:t>
            </a:r>
            <a:r>
              <a:rPr lang="de-DE" sz="1800" dirty="0"/>
              <a:t>(Shatwell et al. 2013)</a:t>
            </a:r>
            <a:endParaRPr lang="en-GB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1146D4-5E73-AC1C-AFDB-F77944BA0989}"/>
              </a:ext>
            </a:extLst>
          </p:cNvPr>
          <p:cNvSpPr txBox="1"/>
          <p:nvPr/>
        </p:nvSpPr>
        <p:spPr>
          <a:xfrm>
            <a:off x="449649" y="1010901"/>
            <a:ext cx="7206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GB" sz="1800" dirty="0"/>
              <a:t>SRP &amp; Nitrate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3775BC-748C-675C-85DA-49F86F8C7078}"/>
              </a:ext>
            </a:extLst>
          </p:cNvPr>
          <p:cNvSpPr txBox="1"/>
          <p:nvPr/>
        </p:nvSpPr>
        <p:spPr>
          <a:xfrm>
            <a:off x="721900" y="1320670"/>
            <a:ext cx="61787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Well established limiting nutrients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Most readily bioavailable form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Potential for nutrient colimitation (Andersen et al., 2020)</a:t>
            </a:r>
          </a:p>
        </p:txBody>
      </p:sp>
      <p:pic>
        <p:nvPicPr>
          <p:cNvPr id="1028" name="Picture 4" descr="3+ Thousand Algal Bloom Royalty-Free Images, Stock Photos &amp; Pictures |  Shutterstock">
            <a:extLst>
              <a:ext uri="{FF2B5EF4-FFF2-40B4-BE49-F238E27FC236}">
                <a16:creationId xmlns:a16="http://schemas.microsoft.com/office/drawing/2014/main" id="{664E8232-6A95-E9B7-5473-53AF6AEC9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372" y="2665390"/>
            <a:ext cx="3109978" cy="207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87C3A0-082D-46A8-FBF9-7DFB0CE27B31}"/>
              </a:ext>
            </a:extLst>
          </p:cNvPr>
          <p:cNvSpPr txBox="1"/>
          <p:nvPr/>
        </p:nvSpPr>
        <p:spPr>
          <a:xfrm>
            <a:off x="8624885" y="4682912"/>
            <a:ext cx="479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824516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>
          <a:extLst>
            <a:ext uri="{FF2B5EF4-FFF2-40B4-BE49-F238E27FC236}">
              <a16:creationId xmlns:a16="http://schemas.microsoft.com/office/drawing/2014/main" id="{13D0CF4D-BE66-A85B-F655-9377E4BA7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3">
            <a:extLst>
              <a:ext uri="{FF2B5EF4-FFF2-40B4-BE49-F238E27FC236}">
                <a16:creationId xmlns:a16="http://schemas.microsoft.com/office/drawing/2014/main" id="{D5CB733F-DD58-6F80-D4CC-0DFE0CC6FE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9080" y="376445"/>
            <a:ext cx="790584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Contents </a:t>
            </a:r>
            <a:endParaRPr lang="en-GB" sz="22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619" name="Google Shape;619;p43">
            <a:extLst>
              <a:ext uri="{FF2B5EF4-FFF2-40B4-BE49-F238E27FC236}">
                <a16:creationId xmlns:a16="http://schemas.microsoft.com/office/drawing/2014/main" id="{D7AB5C1C-B713-7CAC-44D9-E0CAEDF447E5}"/>
              </a:ext>
            </a:extLst>
          </p:cNvPr>
          <p:cNvCxnSpPr>
            <a:cxnSpLocks/>
          </p:cNvCxnSpPr>
          <p:nvPr/>
        </p:nvCxnSpPr>
        <p:spPr>
          <a:xfrm flipH="1">
            <a:off x="2435236" y="763468"/>
            <a:ext cx="5107242" cy="0"/>
          </a:xfrm>
          <a:prstGeom prst="straightConnector1">
            <a:avLst/>
          </a:prstGeom>
          <a:noFill/>
          <a:ln w="2857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1A8D574-E1D1-26E4-8572-B31282CAEB13}"/>
              </a:ext>
            </a:extLst>
          </p:cNvPr>
          <p:cNvSpPr txBox="1"/>
          <p:nvPr/>
        </p:nvSpPr>
        <p:spPr>
          <a:xfrm>
            <a:off x="1181100" y="1335346"/>
            <a:ext cx="67817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Background: Phytoplankton, Harmful Algal Blooms, Loch Leven </a:t>
            </a:r>
          </a:p>
          <a:p>
            <a:endParaRPr lang="en-GB" sz="1800" dirty="0"/>
          </a:p>
          <a:p>
            <a:r>
              <a:rPr lang="en-GB" sz="1800" dirty="0"/>
              <a:t>Knowledge Gap, Aims, Research Question</a:t>
            </a:r>
          </a:p>
          <a:p>
            <a:endParaRPr lang="en-GB" sz="1800" dirty="0"/>
          </a:p>
          <a:p>
            <a:r>
              <a:rPr lang="en-GB" sz="1800" dirty="0"/>
              <a:t>Methods: A Brief Overview</a:t>
            </a:r>
          </a:p>
          <a:p>
            <a:endParaRPr lang="en-GB" sz="1800" dirty="0"/>
          </a:p>
          <a:p>
            <a:r>
              <a:rPr lang="en-GB" sz="1800" dirty="0"/>
              <a:t>Results: What did we find?</a:t>
            </a:r>
          </a:p>
          <a:p>
            <a:endParaRPr lang="en-GB" sz="1800" dirty="0"/>
          </a:p>
          <a:p>
            <a:r>
              <a:rPr lang="en-GB" sz="1800" dirty="0"/>
              <a:t>Discussion: Interpreting the Findings</a:t>
            </a:r>
          </a:p>
          <a:p>
            <a:endParaRPr lang="en-GB" sz="1800" dirty="0"/>
          </a:p>
          <a:p>
            <a:r>
              <a:rPr lang="en-GB" sz="1800" dirty="0"/>
              <a:t>Management Implications, Limitations, Future Research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EE50E7-8714-D56D-BA03-17C25A51343C}"/>
              </a:ext>
            </a:extLst>
          </p:cNvPr>
          <p:cNvSpPr txBox="1"/>
          <p:nvPr/>
        </p:nvSpPr>
        <p:spPr>
          <a:xfrm>
            <a:off x="786961" y="1192080"/>
            <a:ext cx="394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tx2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49E13B-EA54-4760-3164-88631851AF20}"/>
              </a:ext>
            </a:extLst>
          </p:cNvPr>
          <p:cNvSpPr txBox="1"/>
          <p:nvPr/>
        </p:nvSpPr>
        <p:spPr>
          <a:xfrm>
            <a:off x="786958" y="1762097"/>
            <a:ext cx="394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tx2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8CC772-AC13-BE83-544A-F4CD30D04A95}"/>
              </a:ext>
            </a:extLst>
          </p:cNvPr>
          <p:cNvSpPr txBox="1"/>
          <p:nvPr/>
        </p:nvSpPr>
        <p:spPr>
          <a:xfrm>
            <a:off x="786955" y="2324028"/>
            <a:ext cx="394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tx2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AE7B8D-2DF0-D79A-05DF-A5F0BE33B99A}"/>
              </a:ext>
            </a:extLst>
          </p:cNvPr>
          <p:cNvSpPr txBox="1"/>
          <p:nvPr/>
        </p:nvSpPr>
        <p:spPr>
          <a:xfrm>
            <a:off x="786955" y="2885959"/>
            <a:ext cx="394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tx2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82DE2F-D89E-0898-7FE2-90E328747B49}"/>
              </a:ext>
            </a:extLst>
          </p:cNvPr>
          <p:cNvSpPr txBox="1"/>
          <p:nvPr/>
        </p:nvSpPr>
        <p:spPr>
          <a:xfrm>
            <a:off x="786949" y="3447890"/>
            <a:ext cx="394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tx2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A2265A-9B50-EA09-9129-9987E8D782FC}"/>
              </a:ext>
            </a:extLst>
          </p:cNvPr>
          <p:cNvSpPr txBox="1"/>
          <p:nvPr/>
        </p:nvSpPr>
        <p:spPr>
          <a:xfrm>
            <a:off x="786948" y="3986977"/>
            <a:ext cx="394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tx2">
                    <a:lumMod val="75000"/>
                  </a:schemeClr>
                </a:solidFill>
              </a:rPr>
              <a:t>6</a:t>
            </a:r>
          </a:p>
        </p:txBody>
      </p:sp>
      <p:pic>
        <p:nvPicPr>
          <p:cNvPr id="11267" name="Picture 3" descr="Loch Leven National Nature Reserve, Kinross – Nature Centres &amp; Reserves |  VisitScotland">
            <a:extLst>
              <a:ext uri="{FF2B5EF4-FFF2-40B4-BE49-F238E27FC236}">
                <a16:creationId xmlns:a16="http://schemas.microsoft.com/office/drawing/2014/main" id="{6226F62F-DD6D-FCDB-CB8D-B2BB34261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863" y="2054484"/>
            <a:ext cx="2564057" cy="170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114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2B5DED2F-3E9D-848B-00E6-D39581A05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40;p27">
            <a:extLst>
              <a:ext uri="{FF2B5EF4-FFF2-40B4-BE49-F238E27FC236}">
                <a16:creationId xmlns:a16="http://schemas.microsoft.com/office/drawing/2014/main" id="{3941A67B-DD37-CC1E-DC07-E865A355A7E6}"/>
              </a:ext>
            </a:extLst>
          </p:cNvPr>
          <p:cNvSpPr/>
          <p:nvPr/>
        </p:nvSpPr>
        <p:spPr>
          <a:xfrm>
            <a:off x="5584372" y="5008565"/>
            <a:ext cx="3558720" cy="13493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40;p27">
            <a:extLst>
              <a:ext uri="{FF2B5EF4-FFF2-40B4-BE49-F238E27FC236}">
                <a16:creationId xmlns:a16="http://schemas.microsoft.com/office/drawing/2014/main" id="{913F371B-253A-1191-F096-A010E13419BA}"/>
              </a:ext>
            </a:extLst>
          </p:cNvPr>
          <p:cNvSpPr/>
          <p:nvPr/>
        </p:nvSpPr>
        <p:spPr>
          <a:xfrm>
            <a:off x="1005684" y="621828"/>
            <a:ext cx="2422229" cy="14395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7">
            <a:extLst>
              <a:ext uri="{FF2B5EF4-FFF2-40B4-BE49-F238E27FC236}">
                <a16:creationId xmlns:a16="http://schemas.microsoft.com/office/drawing/2014/main" id="{F0FADC9A-C57F-A3E0-8073-8DB54BA7BA3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73537" y="261643"/>
            <a:ext cx="8080549" cy="7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Discussion</a:t>
            </a:r>
            <a:r>
              <a:rPr lang="en" sz="3200" dirty="0"/>
              <a:t>: </a:t>
            </a:r>
            <a:r>
              <a:rPr lang="en" sz="2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Traditional Modelling vs Machine Learning</a:t>
            </a:r>
            <a:endParaRPr sz="32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151" name="Google Shape;151;p27">
            <a:extLst>
              <a:ext uri="{FF2B5EF4-FFF2-40B4-BE49-F238E27FC236}">
                <a16:creationId xmlns:a16="http://schemas.microsoft.com/office/drawing/2014/main" id="{F2E361DC-A51A-0F33-E225-845665ACB568}"/>
              </a:ext>
            </a:extLst>
          </p:cNvPr>
          <p:cNvGrpSpPr/>
          <p:nvPr/>
        </p:nvGrpSpPr>
        <p:grpSpPr>
          <a:xfrm>
            <a:off x="449650" y="4329175"/>
            <a:ext cx="544500" cy="553500"/>
            <a:chOff x="449650" y="4329175"/>
            <a:chExt cx="544500" cy="553500"/>
          </a:xfrm>
        </p:grpSpPr>
        <p:cxnSp>
          <p:nvCxnSpPr>
            <p:cNvPr id="152" name="Google Shape;152;p27">
              <a:extLst>
                <a:ext uri="{FF2B5EF4-FFF2-40B4-BE49-F238E27FC236}">
                  <a16:creationId xmlns:a16="http://schemas.microsoft.com/office/drawing/2014/main" id="{98FDA988-BC86-E034-A80C-898F4922FB78}"/>
                </a:ext>
              </a:extLst>
            </p:cNvPr>
            <p:cNvCxnSpPr/>
            <p:nvPr/>
          </p:nvCxnSpPr>
          <p:spPr>
            <a:xfrm>
              <a:off x="721900" y="4329175"/>
              <a:ext cx="0" cy="55350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27">
              <a:extLst>
                <a:ext uri="{FF2B5EF4-FFF2-40B4-BE49-F238E27FC236}">
                  <a16:creationId xmlns:a16="http://schemas.microsoft.com/office/drawing/2014/main" id="{132AE8D2-8E48-3EA4-4AFA-5A8228CBE39F}"/>
                </a:ext>
              </a:extLst>
            </p:cNvPr>
            <p:cNvCxnSpPr/>
            <p:nvPr/>
          </p:nvCxnSpPr>
          <p:spPr>
            <a:xfrm flipH="1">
              <a:off x="449650" y="4604350"/>
              <a:ext cx="544500" cy="210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" name="Google Shape;144;p27">
            <a:extLst>
              <a:ext uri="{FF2B5EF4-FFF2-40B4-BE49-F238E27FC236}">
                <a16:creationId xmlns:a16="http://schemas.microsoft.com/office/drawing/2014/main" id="{2F9CA039-ED02-142E-DD24-B91CA130393C}"/>
              </a:ext>
            </a:extLst>
          </p:cNvPr>
          <p:cNvGrpSpPr/>
          <p:nvPr/>
        </p:nvGrpSpPr>
        <p:grpSpPr>
          <a:xfrm>
            <a:off x="8362854" y="152811"/>
            <a:ext cx="463626" cy="1180982"/>
            <a:chOff x="5215075" y="854050"/>
            <a:chExt cx="877925" cy="1793725"/>
          </a:xfrm>
        </p:grpSpPr>
        <p:cxnSp>
          <p:nvCxnSpPr>
            <p:cNvPr id="17" name="Google Shape;145;p27">
              <a:extLst>
                <a:ext uri="{FF2B5EF4-FFF2-40B4-BE49-F238E27FC236}">
                  <a16:creationId xmlns:a16="http://schemas.microsoft.com/office/drawing/2014/main" id="{4A1E7742-D88A-6643-ED59-865927716D55}"/>
                </a:ext>
              </a:extLst>
            </p:cNvPr>
            <p:cNvCxnSpPr/>
            <p:nvPr/>
          </p:nvCxnSpPr>
          <p:spPr>
            <a:xfrm>
              <a:off x="6093000" y="854050"/>
              <a:ext cx="0" cy="81120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46;p27">
              <a:extLst>
                <a:ext uri="{FF2B5EF4-FFF2-40B4-BE49-F238E27FC236}">
                  <a16:creationId xmlns:a16="http://schemas.microsoft.com/office/drawing/2014/main" id="{C961FDC5-D6D5-F4AB-7F19-F32E255BE6E3}"/>
                </a:ext>
              </a:extLst>
            </p:cNvPr>
            <p:cNvCxnSpPr/>
            <p:nvPr/>
          </p:nvCxnSpPr>
          <p:spPr>
            <a:xfrm>
              <a:off x="6093000" y="1836575"/>
              <a:ext cx="0" cy="81120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47;p27">
              <a:extLst>
                <a:ext uri="{FF2B5EF4-FFF2-40B4-BE49-F238E27FC236}">
                  <a16:creationId xmlns:a16="http://schemas.microsoft.com/office/drawing/2014/main" id="{47128F0E-83F5-0D7E-48E2-2C2CAF15D9E8}"/>
                </a:ext>
              </a:extLst>
            </p:cNvPr>
            <p:cNvCxnSpPr/>
            <p:nvPr/>
          </p:nvCxnSpPr>
          <p:spPr>
            <a:xfrm>
              <a:off x="5453468" y="1090450"/>
              <a:ext cx="574800" cy="57480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148;p27">
              <a:extLst>
                <a:ext uri="{FF2B5EF4-FFF2-40B4-BE49-F238E27FC236}">
                  <a16:creationId xmlns:a16="http://schemas.microsoft.com/office/drawing/2014/main" id="{408F9C89-DCCE-7953-D271-F7648BDB0B8E}"/>
                </a:ext>
              </a:extLst>
            </p:cNvPr>
            <p:cNvCxnSpPr/>
            <p:nvPr/>
          </p:nvCxnSpPr>
          <p:spPr>
            <a:xfrm>
              <a:off x="5215075" y="1748300"/>
              <a:ext cx="784500" cy="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149;p27">
              <a:extLst>
                <a:ext uri="{FF2B5EF4-FFF2-40B4-BE49-F238E27FC236}">
                  <a16:creationId xmlns:a16="http://schemas.microsoft.com/office/drawing/2014/main" id="{16948A58-801E-7BA8-7B47-8499B97105FE}"/>
                </a:ext>
              </a:extLst>
            </p:cNvPr>
            <p:cNvCxnSpPr/>
            <p:nvPr/>
          </p:nvCxnSpPr>
          <p:spPr>
            <a:xfrm rot="10800000" flipH="1">
              <a:off x="5453468" y="1831350"/>
              <a:ext cx="574800" cy="57480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48A2544-2AE8-7E76-142E-51493A06CD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421935"/>
              </p:ext>
            </p:extLst>
          </p:nvPr>
        </p:nvGraphicFramePr>
        <p:xfrm>
          <a:off x="925830" y="1441450"/>
          <a:ext cx="7292340" cy="2260600"/>
        </p:xfrm>
        <a:graphic>
          <a:graphicData uri="http://schemas.openxmlformats.org/drawingml/2006/table">
            <a:tbl>
              <a:tblPr firstRow="1" bandRow="1">
                <a:tableStyleId>{39AF16BF-720F-46AC-B795-37C30BEF8695}</a:tableStyleId>
              </a:tblPr>
              <a:tblGrid>
                <a:gridCol w="3646170">
                  <a:extLst>
                    <a:ext uri="{9D8B030D-6E8A-4147-A177-3AD203B41FA5}">
                      <a16:colId xmlns:a16="http://schemas.microsoft.com/office/drawing/2014/main" val="806571295"/>
                    </a:ext>
                  </a:extLst>
                </a:gridCol>
                <a:gridCol w="3646170">
                  <a:extLst>
                    <a:ext uri="{9D8B030D-6E8A-4147-A177-3AD203B41FA5}">
                      <a16:colId xmlns:a16="http://schemas.microsoft.com/office/drawing/2014/main" val="17592546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800" b="1" dirty="0"/>
                        <a:t>LINEAR MODELLING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RANDOM FORESTS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8424312"/>
                  </a:ext>
                </a:extLst>
              </a:tr>
              <a:tr h="39751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/>
                        <a:t>Simple + Transparent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/>
                        <a:t>Replicable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/>
                        <a:t>“Black Box”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/>
                        <a:t>Outputs can vary slightly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60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2311203"/>
                  </a:ext>
                </a:extLst>
              </a:tr>
              <a:tr h="39751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600" dirty="0"/>
                        <a:t>May miss non-linear and complex patterns (James et al., 2013)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C8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600" dirty="0"/>
                        <a:t>Captures complex relationship and interactions (</a:t>
                      </a:r>
                      <a:r>
                        <a:rPr lang="en-GB" sz="1600" dirty="0" err="1"/>
                        <a:t>Breiman</a:t>
                      </a:r>
                      <a:r>
                        <a:rPr lang="en-GB" sz="1600" dirty="0"/>
                        <a:t>, 2001)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60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3349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E4B8AF-6489-3F74-9E8C-044BFBE335AF}"/>
              </a:ext>
            </a:extLst>
          </p:cNvPr>
          <p:cNvSpPr txBox="1"/>
          <p:nvPr/>
        </p:nvSpPr>
        <p:spPr>
          <a:xfrm>
            <a:off x="8624885" y="4682912"/>
            <a:ext cx="479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749845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46BF8E1C-6C15-E397-044E-AC61619EB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40;p27">
            <a:extLst>
              <a:ext uri="{FF2B5EF4-FFF2-40B4-BE49-F238E27FC236}">
                <a16:creationId xmlns:a16="http://schemas.microsoft.com/office/drawing/2014/main" id="{69E3C44C-6AF0-BDFE-AB9C-DA745F038A66}"/>
              </a:ext>
            </a:extLst>
          </p:cNvPr>
          <p:cNvSpPr/>
          <p:nvPr/>
        </p:nvSpPr>
        <p:spPr>
          <a:xfrm>
            <a:off x="5584372" y="5008565"/>
            <a:ext cx="3558720" cy="13493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40;p27">
            <a:extLst>
              <a:ext uri="{FF2B5EF4-FFF2-40B4-BE49-F238E27FC236}">
                <a16:creationId xmlns:a16="http://schemas.microsoft.com/office/drawing/2014/main" id="{DC9787AD-A1F1-4BFA-BEBC-09BD16F01B0C}"/>
              </a:ext>
            </a:extLst>
          </p:cNvPr>
          <p:cNvSpPr/>
          <p:nvPr/>
        </p:nvSpPr>
        <p:spPr>
          <a:xfrm>
            <a:off x="1005684" y="621828"/>
            <a:ext cx="2422229" cy="14395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7">
            <a:extLst>
              <a:ext uri="{FF2B5EF4-FFF2-40B4-BE49-F238E27FC236}">
                <a16:creationId xmlns:a16="http://schemas.microsoft.com/office/drawing/2014/main" id="{EA05E7E9-3D76-AB93-8A8C-3D95D655892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73537" y="261643"/>
            <a:ext cx="8080549" cy="7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Discussion: </a:t>
            </a:r>
            <a:r>
              <a:rPr lang="en" sz="2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Group-Specific Relationships with Daphnia</a:t>
            </a:r>
            <a:endParaRPr sz="32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151" name="Google Shape;151;p27">
            <a:extLst>
              <a:ext uri="{FF2B5EF4-FFF2-40B4-BE49-F238E27FC236}">
                <a16:creationId xmlns:a16="http://schemas.microsoft.com/office/drawing/2014/main" id="{D2CD2A8D-E331-B8F7-C3A3-F3FDEBFF96FB}"/>
              </a:ext>
            </a:extLst>
          </p:cNvPr>
          <p:cNvGrpSpPr/>
          <p:nvPr/>
        </p:nvGrpSpPr>
        <p:grpSpPr>
          <a:xfrm>
            <a:off x="449650" y="4329175"/>
            <a:ext cx="544500" cy="553500"/>
            <a:chOff x="449650" y="4329175"/>
            <a:chExt cx="544500" cy="553500"/>
          </a:xfrm>
        </p:grpSpPr>
        <p:cxnSp>
          <p:nvCxnSpPr>
            <p:cNvPr id="152" name="Google Shape;152;p27">
              <a:extLst>
                <a:ext uri="{FF2B5EF4-FFF2-40B4-BE49-F238E27FC236}">
                  <a16:creationId xmlns:a16="http://schemas.microsoft.com/office/drawing/2014/main" id="{24C1B250-B1EF-6DD5-DF31-D7B75A8DD8B4}"/>
                </a:ext>
              </a:extLst>
            </p:cNvPr>
            <p:cNvCxnSpPr/>
            <p:nvPr/>
          </p:nvCxnSpPr>
          <p:spPr>
            <a:xfrm>
              <a:off x="721900" y="4329175"/>
              <a:ext cx="0" cy="55350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27">
              <a:extLst>
                <a:ext uri="{FF2B5EF4-FFF2-40B4-BE49-F238E27FC236}">
                  <a16:creationId xmlns:a16="http://schemas.microsoft.com/office/drawing/2014/main" id="{F55F0C28-9753-7DC9-D318-A18AAF508DA7}"/>
                </a:ext>
              </a:extLst>
            </p:cNvPr>
            <p:cNvCxnSpPr/>
            <p:nvPr/>
          </p:nvCxnSpPr>
          <p:spPr>
            <a:xfrm flipH="1">
              <a:off x="449650" y="4604350"/>
              <a:ext cx="544500" cy="210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" name="Google Shape;144;p27">
            <a:extLst>
              <a:ext uri="{FF2B5EF4-FFF2-40B4-BE49-F238E27FC236}">
                <a16:creationId xmlns:a16="http://schemas.microsoft.com/office/drawing/2014/main" id="{FE50C96C-3EE8-6E1F-9EBB-70843CB0E134}"/>
              </a:ext>
            </a:extLst>
          </p:cNvPr>
          <p:cNvGrpSpPr/>
          <p:nvPr/>
        </p:nvGrpSpPr>
        <p:grpSpPr>
          <a:xfrm>
            <a:off x="8362854" y="152811"/>
            <a:ext cx="463626" cy="1180982"/>
            <a:chOff x="5215075" y="854050"/>
            <a:chExt cx="877925" cy="1793725"/>
          </a:xfrm>
        </p:grpSpPr>
        <p:cxnSp>
          <p:nvCxnSpPr>
            <p:cNvPr id="17" name="Google Shape;145;p27">
              <a:extLst>
                <a:ext uri="{FF2B5EF4-FFF2-40B4-BE49-F238E27FC236}">
                  <a16:creationId xmlns:a16="http://schemas.microsoft.com/office/drawing/2014/main" id="{5DAEA7E1-A83F-F0CC-6BB6-8A8820909708}"/>
                </a:ext>
              </a:extLst>
            </p:cNvPr>
            <p:cNvCxnSpPr/>
            <p:nvPr/>
          </p:nvCxnSpPr>
          <p:spPr>
            <a:xfrm>
              <a:off x="6093000" y="854050"/>
              <a:ext cx="0" cy="81120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46;p27">
              <a:extLst>
                <a:ext uri="{FF2B5EF4-FFF2-40B4-BE49-F238E27FC236}">
                  <a16:creationId xmlns:a16="http://schemas.microsoft.com/office/drawing/2014/main" id="{052FC2CF-0F57-88B4-5FCB-481DF1F0BF61}"/>
                </a:ext>
              </a:extLst>
            </p:cNvPr>
            <p:cNvCxnSpPr/>
            <p:nvPr/>
          </p:nvCxnSpPr>
          <p:spPr>
            <a:xfrm>
              <a:off x="6093000" y="1836575"/>
              <a:ext cx="0" cy="81120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47;p27">
              <a:extLst>
                <a:ext uri="{FF2B5EF4-FFF2-40B4-BE49-F238E27FC236}">
                  <a16:creationId xmlns:a16="http://schemas.microsoft.com/office/drawing/2014/main" id="{31C1E667-42C0-CD35-72F7-2BE1A4D07FFD}"/>
                </a:ext>
              </a:extLst>
            </p:cNvPr>
            <p:cNvCxnSpPr/>
            <p:nvPr/>
          </p:nvCxnSpPr>
          <p:spPr>
            <a:xfrm>
              <a:off x="5453468" y="1090450"/>
              <a:ext cx="574800" cy="57480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148;p27">
              <a:extLst>
                <a:ext uri="{FF2B5EF4-FFF2-40B4-BE49-F238E27FC236}">
                  <a16:creationId xmlns:a16="http://schemas.microsoft.com/office/drawing/2014/main" id="{DA770989-CF47-2EE3-BB85-789EB1A076EE}"/>
                </a:ext>
              </a:extLst>
            </p:cNvPr>
            <p:cNvCxnSpPr/>
            <p:nvPr/>
          </p:nvCxnSpPr>
          <p:spPr>
            <a:xfrm>
              <a:off x="5215075" y="1748300"/>
              <a:ext cx="784500" cy="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149;p27">
              <a:extLst>
                <a:ext uri="{FF2B5EF4-FFF2-40B4-BE49-F238E27FC236}">
                  <a16:creationId xmlns:a16="http://schemas.microsoft.com/office/drawing/2014/main" id="{FB960462-C344-4E6E-8DCA-59D10403F807}"/>
                </a:ext>
              </a:extLst>
            </p:cNvPr>
            <p:cNvCxnSpPr/>
            <p:nvPr/>
          </p:nvCxnSpPr>
          <p:spPr>
            <a:xfrm rot="10800000" flipH="1">
              <a:off x="5453468" y="1831350"/>
              <a:ext cx="574800" cy="57480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63F6A5-9300-38D7-66CB-3A39F7B77F89}"/>
              </a:ext>
            </a:extLst>
          </p:cNvPr>
          <p:cNvCxnSpPr/>
          <p:nvPr/>
        </p:nvCxnSpPr>
        <p:spPr>
          <a:xfrm>
            <a:off x="3084129" y="1121830"/>
            <a:ext cx="0" cy="342127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E3BAF5-01E5-5B2C-E9C6-7AC7E5136321}"/>
              </a:ext>
            </a:extLst>
          </p:cNvPr>
          <p:cNvCxnSpPr/>
          <p:nvPr/>
        </p:nvCxnSpPr>
        <p:spPr>
          <a:xfrm>
            <a:off x="4792406" y="1121830"/>
            <a:ext cx="0" cy="342127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E89EB66-CDB5-C1B4-5896-DAC629C02406}"/>
              </a:ext>
            </a:extLst>
          </p:cNvPr>
          <p:cNvSpPr txBox="1"/>
          <p:nvPr/>
        </p:nvSpPr>
        <p:spPr>
          <a:xfrm>
            <a:off x="501864" y="939894"/>
            <a:ext cx="2403278" cy="372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8" algn="ctr"/>
            <a:r>
              <a:rPr lang="en-GB" sz="1800" dirty="0"/>
              <a:t>Phytoplankton Group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CB4F0E-F321-7F58-2FF5-00C0F859D3A3}"/>
              </a:ext>
            </a:extLst>
          </p:cNvPr>
          <p:cNvSpPr txBox="1"/>
          <p:nvPr/>
        </p:nvSpPr>
        <p:spPr>
          <a:xfrm>
            <a:off x="3086653" y="934504"/>
            <a:ext cx="1749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8" algn="ctr"/>
            <a:r>
              <a:rPr lang="en-GB" sz="1800" dirty="0"/>
              <a:t>Relationship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B8AC61-7FF0-FD3A-9CC8-BD22CDDA6C6C}"/>
              </a:ext>
            </a:extLst>
          </p:cNvPr>
          <p:cNvSpPr txBox="1"/>
          <p:nvPr/>
        </p:nvSpPr>
        <p:spPr>
          <a:xfrm>
            <a:off x="4894268" y="934504"/>
            <a:ext cx="2719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8" algn="ctr"/>
            <a:r>
              <a:rPr lang="en-GB" sz="1800" dirty="0"/>
              <a:t>Explanation/Mechanism 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5E81EA6-A570-26A7-98C4-F40C6ABF24EC}"/>
              </a:ext>
            </a:extLst>
          </p:cNvPr>
          <p:cNvGrpSpPr/>
          <p:nvPr/>
        </p:nvGrpSpPr>
        <p:grpSpPr>
          <a:xfrm>
            <a:off x="625644" y="1184585"/>
            <a:ext cx="7941524" cy="861186"/>
            <a:chOff x="625644" y="1184585"/>
            <a:chExt cx="7941524" cy="861186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D687A07-550B-8E47-2215-40E16BE6E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6686" t="41394" r="62975" b="33866"/>
            <a:stretch/>
          </p:blipFill>
          <p:spPr>
            <a:xfrm>
              <a:off x="625644" y="1184585"/>
              <a:ext cx="500553" cy="86118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CCBF413-17AF-D322-F408-64E56031C1F5}"/>
                </a:ext>
              </a:extLst>
            </p:cNvPr>
            <p:cNvSpPr txBox="1"/>
            <p:nvPr/>
          </p:nvSpPr>
          <p:spPr>
            <a:xfrm>
              <a:off x="977782" y="1532684"/>
              <a:ext cx="174770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8" algn="ctr"/>
              <a:r>
                <a:rPr lang="en-GB" dirty="0" err="1"/>
                <a:t>Cryptophyceae</a:t>
              </a:r>
              <a:endParaRPr lang="en-GB" sz="11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57EE8FA-2F33-D962-2CB2-C70298E1C24E}"/>
                </a:ext>
              </a:extLst>
            </p:cNvPr>
            <p:cNvSpPr txBox="1"/>
            <p:nvPr/>
          </p:nvSpPr>
          <p:spPr>
            <a:xfrm>
              <a:off x="3205741" y="1429864"/>
              <a:ext cx="14650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dirty="0"/>
                <a:t>Significantly </a:t>
              </a:r>
            </a:p>
            <a:p>
              <a:pPr algn="ctr"/>
              <a:r>
                <a:rPr lang="en-GB" dirty="0"/>
                <a:t>Positive ↑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4F3E1FA-04F9-4388-2935-490B1D40ADA2}"/>
                </a:ext>
              </a:extLst>
            </p:cNvPr>
            <p:cNvSpPr txBox="1"/>
            <p:nvPr/>
          </p:nvSpPr>
          <p:spPr>
            <a:xfrm>
              <a:off x="4914019" y="1429864"/>
              <a:ext cx="365314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Nutritious food source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Supports bottom-up theory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71618-EF34-848C-5C9C-00C0779BCACA}"/>
              </a:ext>
            </a:extLst>
          </p:cNvPr>
          <p:cNvGrpSpPr/>
          <p:nvPr/>
        </p:nvGrpSpPr>
        <p:grpSpPr>
          <a:xfrm>
            <a:off x="936881" y="2010020"/>
            <a:ext cx="7551867" cy="784348"/>
            <a:chOff x="936881" y="2010020"/>
            <a:chExt cx="7551867" cy="784348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6284782-B410-307A-C887-87CD2A22D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1000" t="58817" r="46790" b="12739"/>
            <a:stretch/>
          </p:blipFill>
          <p:spPr>
            <a:xfrm>
              <a:off x="2498931" y="2010020"/>
              <a:ext cx="433023" cy="784348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3DF5465-C052-6E39-FFFB-7F02A47DC2D2}"/>
                </a:ext>
              </a:extLst>
            </p:cNvPr>
            <p:cNvSpPr txBox="1"/>
            <p:nvPr/>
          </p:nvSpPr>
          <p:spPr>
            <a:xfrm>
              <a:off x="936881" y="2232917"/>
              <a:ext cx="174770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8" algn="ctr"/>
              <a:r>
                <a:rPr lang="en-GB" dirty="0"/>
                <a:t>Green Algae</a:t>
              </a:r>
              <a:endParaRPr lang="en-GB" sz="11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0F8A234-A3AA-1B55-FCCA-E91C6ECBD77C}"/>
                </a:ext>
              </a:extLst>
            </p:cNvPr>
            <p:cNvSpPr txBox="1"/>
            <p:nvPr/>
          </p:nvSpPr>
          <p:spPr>
            <a:xfrm>
              <a:off x="3053276" y="2109939"/>
              <a:ext cx="172594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dirty="0"/>
                <a:t>Negative ↓</a:t>
              </a:r>
            </a:p>
            <a:p>
              <a:pPr algn="ctr"/>
              <a:r>
                <a:rPr lang="en-GB" dirty="0"/>
                <a:t>(Not significant)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4675DD0-1F6D-401A-B0B2-B950EFAF8D4F}"/>
                </a:ext>
              </a:extLst>
            </p:cNvPr>
            <p:cNvSpPr txBox="1"/>
            <p:nvPr/>
          </p:nvSpPr>
          <p:spPr>
            <a:xfrm>
              <a:off x="4892111" y="2243642"/>
              <a:ext cx="359663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Top-down grazing theory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4B49582-55C0-1ACA-7046-28AA819967C0}"/>
              </a:ext>
            </a:extLst>
          </p:cNvPr>
          <p:cNvGrpSpPr/>
          <p:nvPr/>
        </p:nvGrpSpPr>
        <p:grpSpPr>
          <a:xfrm>
            <a:off x="696431" y="2706390"/>
            <a:ext cx="7870737" cy="1414511"/>
            <a:chOff x="696431" y="2706390"/>
            <a:chExt cx="7870737" cy="141451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B0F5C38-E767-B14F-10B8-EC8078E82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0268" t="39321" r="11012" b="39473"/>
            <a:stretch/>
          </p:blipFill>
          <p:spPr>
            <a:xfrm rot="4190227">
              <a:off x="2154832" y="3330400"/>
              <a:ext cx="773348" cy="807654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A4C62B6-EC34-3F0E-04D8-CCC50598BE5B}"/>
                </a:ext>
              </a:extLst>
            </p:cNvPr>
            <p:cNvSpPr txBox="1"/>
            <p:nvPr/>
          </p:nvSpPr>
          <p:spPr>
            <a:xfrm>
              <a:off x="957414" y="2958189"/>
              <a:ext cx="174770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8" algn="ctr"/>
              <a:r>
                <a:rPr lang="en-GB" dirty="0"/>
                <a:t>Cyanobacteria </a:t>
              </a:r>
              <a:endParaRPr lang="en-GB" sz="11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36E963C-319E-2826-1B08-5C915826949D}"/>
                </a:ext>
              </a:extLst>
            </p:cNvPr>
            <p:cNvSpPr txBox="1"/>
            <p:nvPr/>
          </p:nvSpPr>
          <p:spPr>
            <a:xfrm>
              <a:off x="977782" y="3612032"/>
              <a:ext cx="174770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8" algn="ctr"/>
              <a:r>
                <a:rPr lang="en-GB" dirty="0"/>
                <a:t>Diatoms </a:t>
              </a:r>
              <a:endParaRPr lang="en-GB" sz="1100" dirty="0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44082F2-4523-E6D0-AB1B-D6FFBEF0D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2471" t="39493" r="36974" b="39301"/>
            <a:stretch/>
          </p:blipFill>
          <p:spPr>
            <a:xfrm>
              <a:off x="696431" y="2706390"/>
              <a:ext cx="508781" cy="742418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A822738-6228-CBD5-B596-151BD510DE27}"/>
                </a:ext>
              </a:extLst>
            </p:cNvPr>
            <p:cNvSpPr txBox="1"/>
            <p:nvPr/>
          </p:nvSpPr>
          <p:spPr>
            <a:xfrm>
              <a:off x="3114983" y="3145614"/>
              <a:ext cx="172594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dirty="0"/>
                <a:t>Positive ↑</a:t>
              </a:r>
            </a:p>
            <a:p>
              <a:pPr algn="ctr"/>
              <a:r>
                <a:rPr lang="en-GB" dirty="0"/>
                <a:t>(Not significant)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9785D01-95B5-F740-A195-6C9BA1635556}"/>
                </a:ext>
              </a:extLst>
            </p:cNvPr>
            <p:cNvSpPr txBox="1"/>
            <p:nvPr/>
          </p:nvSpPr>
          <p:spPr>
            <a:xfrm>
              <a:off x="4894272" y="2858392"/>
              <a:ext cx="367289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Poor-quality food – toxic and filamentous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3DF2726-6C47-64E2-D28D-03671D3CE2B1}"/>
                </a:ext>
              </a:extLst>
            </p:cNvPr>
            <p:cNvSpPr txBox="1"/>
            <p:nvPr/>
          </p:nvSpPr>
          <p:spPr>
            <a:xfrm>
              <a:off x="4914019" y="3472617"/>
              <a:ext cx="328903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Sinks out of feeding zone – not easily grazed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FB97600-D794-F485-4759-27DF418E3850}"/>
              </a:ext>
            </a:extLst>
          </p:cNvPr>
          <p:cNvSpPr txBox="1"/>
          <p:nvPr/>
        </p:nvSpPr>
        <p:spPr>
          <a:xfrm>
            <a:off x="8624885" y="4682912"/>
            <a:ext cx="479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825004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>
          <a:extLst>
            <a:ext uri="{FF2B5EF4-FFF2-40B4-BE49-F238E27FC236}">
              <a16:creationId xmlns:a16="http://schemas.microsoft.com/office/drawing/2014/main" id="{FD9CF0B2-7EEC-050E-A583-DCB0E566E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3">
            <a:extLst>
              <a:ext uri="{FF2B5EF4-FFF2-40B4-BE49-F238E27FC236}">
                <a16:creationId xmlns:a16="http://schemas.microsoft.com/office/drawing/2014/main" id="{E4BA4BF2-162F-27B4-3F01-6DFE024147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9080" y="376445"/>
            <a:ext cx="790584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Limitations &amp; Future Research</a:t>
            </a:r>
            <a:endParaRPr lang="en-GB" sz="22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619" name="Google Shape;619;p43">
            <a:extLst>
              <a:ext uri="{FF2B5EF4-FFF2-40B4-BE49-F238E27FC236}">
                <a16:creationId xmlns:a16="http://schemas.microsoft.com/office/drawing/2014/main" id="{FC2EB83F-A86E-1A07-87F5-629177318DA7}"/>
              </a:ext>
            </a:extLst>
          </p:cNvPr>
          <p:cNvCxnSpPr>
            <a:cxnSpLocks/>
          </p:cNvCxnSpPr>
          <p:nvPr/>
        </p:nvCxnSpPr>
        <p:spPr>
          <a:xfrm flipH="1">
            <a:off x="3270808" y="881710"/>
            <a:ext cx="5107242" cy="0"/>
          </a:xfrm>
          <a:prstGeom prst="straightConnector1">
            <a:avLst/>
          </a:prstGeom>
          <a:noFill/>
          <a:ln w="2857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6D9DFF8-2D69-946A-4286-D64367E4B642}"/>
              </a:ext>
            </a:extLst>
          </p:cNvPr>
          <p:cNvGrpSpPr/>
          <p:nvPr/>
        </p:nvGrpSpPr>
        <p:grpSpPr>
          <a:xfrm>
            <a:off x="771480" y="2062045"/>
            <a:ext cx="7606570" cy="1283318"/>
            <a:chOff x="619080" y="1094422"/>
            <a:chExt cx="6696120" cy="128331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4272BB2-CD8F-1BD0-A396-7519B5FEAC0C}"/>
                </a:ext>
              </a:extLst>
            </p:cNvPr>
            <p:cNvSpPr txBox="1"/>
            <p:nvPr/>
          </p:nvSpPr>
          <p:spPr>
            <a:xfrm>
              <a:off x="619080" y="1094422"/>
              <a:ext cx="650748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Future Research: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4AF8C44-CEA6-0476-ACA8-01CA25420440}"/>
                </a:ext>
              </a:extLst>
            </p:cNvPr>
            <p:cNvSpPr txBox="1"/>
            <p:nvPr/>
          </p:nvSpPr>
          <p:spPr>
            <a:xfrm>
              <a:off x="960120" y="1454410"/>
              <a:ext cx="635508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Applying similar modelling </a:t>
              </a:r>
              <a:r>
                <a:rPr lang="en-US" altLang="en-US" sz="1800" dirty="0">
                  <a:solidFill>
                    <a:schemeClr val="tx1"/>
                  </a:solidFill>
                  <a:latin typeface="Arial" panose="020B0604020202020204" pitchFamily="34" charset="0"/>
                </a:rPr>
                <a:t>to other shallow lakes 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Expanding temporal coverage and improving data continuity 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altLang="en-US" sz="1800" dirty="0">
                  <a:solidFill>
                    <a:schemeClr val="tx1"/>
                  </a:solidFill>
                  <a:latin typeface="Arial" panose="020B0604020202020204" pitchFamily="34" charset="0"/>
                </a:rPr>
                <a:t>Addition of more environmental drivers ( esp. meteorological data)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33F1267-FF51-D06B-E18A-D28BA82D0D8B}"/>
              </a:ext>
            </a:extLst>
          </p:cNvPr>
          <p:cNvGrpSpPr/>
          <p:nvPr/>
        </p:nvGrpSpPr>
        <p:grpSpPr>
          <a:xfrm>
            <a:off x="771480" y="1010602"/>
            <a:ext cx="6696120" cy="1006319"/>
            <a:chOff x="619080" y="1094422"/>
            <a:chExt cx="6696120" cy="100631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C869F4B-2E86-9439-9FE0-BCBABC0193E9}"/>
                </a:ext>
              </a:extLst>
            </p:cNvPr>
            <p:cNvSpPr txBox="1"/>
            <p:nvPr/>
          </p:nvSpPr>
          <p:spPr>
            <a:xfrm>
              <a:off x="619080" y="1094422"/>
              <a:ext cx="650748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Limitations: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E330138-882B-4A51-7CB1-8F2ACB6C7956}"/>
                </a:ext>
              </a:extLst>
            </p:cNvPr>
            <p:cNvSpPr txBox="1"/>
            <p:nvPr/>
          </p:nvSpPr>
          <p:spPr>
            <a:xfrm>
              <a:off x="960120" y="1454410"/>
              <a:ext cx="635508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altLang="en-US" sz="1800" dirty="0">
                  <a:solidFill>
                    <a:schemeClr val="tx1"/>
                  </a:solidFill>
                  <a:latin typeface="Arial" panose="020B0604020202020204" pitchFamily="34" charset="0"/>
                </a:rPr>
                <a:t>Substantial data gaps especially in later years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Taxonomic resolution of phytoplankton groupings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973E658-5EC5-382A-9FDA-D88655C03AEB}"/>
              </a:ext>
            </a:extLst>
          </p:cNvPr>
          <p:cNvSpPr txBox="1"/>
          <p:nvPr/>
        </p:nvSpPr>
        <p:spPr>
          <a:xfrm>
            <a:off x="8624885" y="4682912"/>
            <a:ext cx="479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90399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>
          <a:extLst>
            <a:ext uri="{FF2B5EF4-FFF2-40B4-BE49-F238E27FC236}">
              <a16:creationId xmlns:a16="http://schemas.microsoft.com/office/drawing/2014/main" id="{EB59C62D-492B-5B78-D4D1-B818315C2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2">
            <a:extLst>
              <a:ext uri="{FF2B5EF4-FFF2-40B4-BE49-F238E27FC236}">
                <a16:creationId xmlns:a16="http://schemas.microsoft.com/office/drawing/2014/main" id="{447CADA0-1FF5-9296-6EBF-A3FF55CEE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293" y="1166715"/>
            <a:ext cx="8491412" cy="4842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/>
              <a:t>QUESTIONS?</a:t>
            </a:r>
            <a:endParaRPr sz="2900" dirty="0"/>
          </a:p>
        </p:txBody>
      </p:sp>
      <p:pic>
        <p:nvPicPr>
          <p:cNvPr id="6" name="Picture 5" descr="A landscape with a body of water and a green field&#10;&#10;AI-generated content may be incorrect.">
            <a:extLst>
              <a:ext uri="{FF2B5EF4-FFF2-40B4-BE49-F238E27FC236}">
                <a16:creationId xmlns:a16="http://schemas.microsoft.com/office/drawing/2014/main" id="{E415C91A-B7EF-6A52-E685-41D7EE0C6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-64" t="43339" b="15152"/>
          <a:stretch/>
        </p:blipFill>
        <p:spPr>
          <a:xfrm>
            <a:off x="995166" y="2048924"/>
            <a:ext cx="7153667" cy="1733029"/>
          </a:xfrm>
          <a:prstGeom prst="rect">
            <a:avLst/>
          </a:prstGeom>
        </p:spPr>
      </p:pic>
      <p:sp>
        <p:nvSpPr>
          <p:cNvPr id="7" name="Google Shape;577;p42">
            <a:extLst>
              <a:ext uri="{FF2B5EF4-FFF2-40B4-BE49-F238E27FC236}">
                <a16:creationId xmlns:a16="http://schemas.microsoft.com/office/drawing/2014/main" id="{58B55552-2CE3-94C0-1C94-4D05370FF92D}"/>
              </a:ext>
            </a:extLst>
          </p:cNvPr>
          <p:cNvSpPr/>
          <p:nvPr/>
        </p:nvSpPr>
        <p:spPr>
          <a:xfrm flipH="1">
            <a:off x="7711539" y="2762955"/>
            <a:ext cx="437332" cy="104074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578;p42">
            <a:extLst>
              <a:ext uri="{FF2B5EF4-FFF2-40B4-BE49-F238E27FC236}">
                <a16:creationId xmlns:a16="http://schemas.microsoft.com/office/drawing/2014/main" id="{D73C48B2-C2F1-ED4A-A14B-8E3426990FA2}"/>
              </a:ext>
            </a:extLst>
          </p:cNvPr>
          <p:cNvSpPr/>
          <p:nvPr/>
        </p:nvSpPr>
        <p:spPr>
          <a:xfrm flipH="1">
            <a:off x="983774" y="1958795"/>
            <a:ext cx="404100" cy="15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579;p42">
            <a:extLst>
              <a:ext uri="{FF2B5EF4-FFF2-40B4-BE49-F238E27FC236}">
                <a16:creationId xmlns:a16="http://schemas.microsoft.com/office/drawing/2014/main" id="{2AACD558-5FB4-81C0-B042-93BED4A74650}"/>
              </a:ext>
            </a:extLst>
          </p:cNvPr>
          <p:cNvGrpSpPr/>
          <p:nvPr/>
        </p:nvGrpSpPr>
        <p:grpSpPr>
          <a:xfrm>
            <a:off x="8012203" y="2673371"/>
            <a:ext cx="544500" cy="553500"/>
            <a:chOff x="449650" y="4329175"/>
            <a:chExt cx="544500" cy="553500"/>
          </a:xfrm>
        </p:grpSpPr>
        <p:cxnSp>
          <p:nvCxnSpPr>
            <p:cNvPr id="10" name="Google Shape;580;p42">
              <a:extLst>
                <a:ext uri="{FF2B5EF4-FFF2-40B4-BE49-F238E27FC236}">
                  <a16:creationId xmlns:a16="http://schemas.microsoft.com/office/drawing/2014/main" id="{A3126AEB-F8BA-E342-83AB-1298F3021543}"/>
                </a:ext>
              </a:extLst>
            </p:cNvPr>
            <p:cNvCxnSpPr/>
            <p:nvPr/>
          </p:nvCxnSpPr>
          <p:spPr>
            <a:xfrm>
              <a:off x="721900" y="4329175"/>
              <a:ext cx="0" cy="553500"/>
            </a:xfrm>
            <a:prstGeom prst="straightConnector1">
              <a:avLst/>
            </a:prstGeom>
            <a:noFill/>
            <a:ln w="38100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581;p42">
              <a:extLst>
                <a:ext uri="{FF2B5EF4-FFF2-40B4-BE49-F238E27FC236}">
                  <a16:creationId xmlns:a16="http://schemas.microsoft.com/office/drawing/2014/main" id="{97E74BEE-CC18-DEA6-B6F6-A2A77E88EBD3}"/>
                </a:ext>
              </a:extLst>
            </p:cNvPr>
            <p:cNvCxnSpPr/>
            <p:nvPr/>
          </p:nvCxnSpPr>
          <p:spPr>
            <a:xfrm flipH="1">
              <a:off x="449650" y="4604350"/>
              <a:ext cx="544500" cy="2100"/>
            </a:xfrm>
            <a:prstGeom prst="straightConnector1">
              <a:avLst/>
            </a:prstGeom>
            <a:noFill/>
            <a:ln w="38100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" name="Google Shape;144;p27">
            <a:extLst>
              <a:ext uri="{FF2B5EF4-FFF2-40B4-BE49-F238E27FC236}">
                <a16:creationId xmlns:a16="http://schemas.microsoft.com/office/drawing/2014/main" id="{F5DFC5D4-68CD-9BD1-4482-11727964E9F3}"/>
              </a:ext>
            </a:extLst>
          </p:cNvPr>
          <p:cNvGrpSpPr/>
          <p:nvPr/>
        </p:nvGrpSpPr>
        <p:grpSpPr>
          <a:xfrm>
            <a:off x="822812" y="2097583"/>
            <a:ext cx="463626" cy="1180982"/>
            <a:chOff x="5215075" y="854050"/>
            <a:chExt cx="877925" cy="1793725"/>
          </a:xfrm>
        </p:grpSpPr>
        <p:cxnSp>
          <p:nvCxnSpPr>
            <p:cNvPr id="17" name="Google Shape;145;p27">
              <a:extLst>
                <a:ext uri="{FF2B5EF4-FFF2-40B4-BE49-F238E27FC236}">
                  <a16:creationId xmlns:a16="http://schemas.microsoft.com/office/drawing/2014/main" id="{1C890145-E09C-0A72-F1C6-BBCEFCA52AD1}"/>
                </a:ext>
              </a:extLst>
            </p:cNvPr>
            <p:cNvCxnSpPr/>
            <p:nvPr/>
          </p:nvCxnSpPr>
          <p:spPr>
            <a:xfrm>
              <a:off x="6093000" y="854050"/>
              <a:ext cx="0" cy="8112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146;p27">
              <a:extLst>
                <a:ext uri="{FF2B5EF4-FFF2-40B4-BE49-F238E27FC236}">
                  <a16:creationId xmlns:a16="http://schemas.microsoft.com/office/drawing/2014/main" id="{0BCA1845-4D70-2313-55A9-6B9559BD12FE}"/>
                </a:ext>
              </a:extLst>
            </p:cNvPr>
            <p:cNvCxnSpPr/>
            <p:nvPr/>
          </p:nvCxnSpPr>
          <p:spPr>
            <a:xfrm>
              <a:off x="6093000" y="1836575"/>
              <a:ext cx="0" cy="8112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147;p27">
              <a:extLst>
                <a:ext uri="{FF2B5EF4-FFF2-40B4-BE49-F238E27FC236}">
                  <a16:creationId xmlns:a16="http://schemas.microsoft.com/office/drawing/2014/main" id="{F59EFD83-A9F8-FA9B-A153-494FB4A4893B}"/>
                </a:ext>
              </a:extLst>
            </p:cNvPr>
            <p:cNvCxnSpPr/>
            <p:nvPr/>
          </p:nvCxnSpPr>
          <p:spPr>
            <a:xfrm>
              <a:off x="5453468" y="1090450"/>
              <a:ext cx="574800" cy="5748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148;p27">
              <a:extLst>
                <a:ext uri="{FF2B5EF4-FFF2-40B4-BE49-F238E27FC236}">
                  <a16:creationId xmlns:a16="http://schemas.microsoft.com/office/drawing/2014/main" id="{7B4406A7-0BCD-5F16-FF87-26E21B574BDD}"/>
                </a:ext>
              </a:extLst>
            </p:cNvPr>
            <p:cNvCxnSpPr/>
            <p:nvPr/>
          </p:nvCxnSpPr>
          <p:spPr>
            <a:xfrm>
              <a:off x="5215075" y="1748300"/>
              <a:ext cx="784500" cy="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149;p27">
              <a:extLst>
                <a:ext uri="{FF2B5EF4-FFF2-40B4-BE49-F238E27FC236}">
                  <a16:creationId xmlns:a16="http://schemas.microsoft.com/office/drawing/2014/main" id="{83B54F0F-BB23-10A2-8442-CC9C21DDB4B8}"/>
                </a:ext>
              </a:extLst>
            </p:cNvPr>
            <p:cNvCxnSpPr/>
            <p:nvPr/>
          </p:nvCxnSpPr>
          <p:spPr>
            <a:xfrm rot="10800000" flipH="1">
              <a:off x="5453468" y="1831350"/>
              <a:ext cx="574800" cy="5748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75C8A70-1BF8-EA02-2714-E8621D8EA9EF}"/>
              </a:ext>
            </a:extLst>
          </p:cNvPr>
          <p:cNvGrpSpPr/>
          <p:nvPr/>
        </p:nvGrpSpPr>
        <p:grpSpPr>
          <a:xfrm>
            <a:off x="1315496" y="1650962"/>
            <a:ext cx="6833337" cy="332699"/>
            <a:chOff x="1305411" y="2145156"/>
            <a:chExt cx="6833337" cy="332699"/>
          </a:xfrm>
        </p:grpSpPr>
        <p:pic>
          <p:nvPicPr>
            <p:cNvPr id="26" name="Graphic 25" descr="User outline">
              <a:extLst>
                <a:ext uri="{FF2B5EF4-FFF2-40B4-BE49-F238E27FC236}">
                  <a16:creationId xmlns:a16="http://schemas.microsoft.com/office/drawing/2014/main" id="{A567E71E-2B36-4022-9D99-B42C6A751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05411" y="2145156"/>
              <a:ext cx="318584" cy="318584"/>
            </a:xfrm>
            <a:prstGeom prst="rect">
              <a:avLst/>
            </a:prstGeom>
          </p:spPr>
        </p:pic>
        <p:pic>
          <p:nvPicPr>
            <p:cNvPr id="27" name="Graphic 26" descr="Daily calendar outline">
              <a:extLst>
                <a:ext uri="{FF2B5EF4-FFF2-40B4-BE49-F238E27FC236}">
                  <a16:creationId xmlns:a16="http://schemas.microsoft.com/office/drawing/2014/main" id="{DF1387CD-9505-45F4-58D3-53573B34A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863803" y="2161822"/>
              <a:ext cx="296057" cy="29605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49EF6AF-11B1-22E3-E50D-10799A7F1555}"/>
                </a:ext>
              </a:extLst>
            </p:cNvPr>
            <p:cNvSpPr txBox="1"/>
            <p:nvPr/>
          </p:nvSpPr>
          <p:spPr>
            <a:xfrm>
              <a:off x="1565408" y="2170078"/>
              <a:ext cx="9150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dirty="0"/>
                <a:t>Ariel Koh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316CC32-7EAB-5E43-E4FC-47F83695678D}"/>
                </a:ext>
              </a:extLst>
            </p:cNvPr>
            <p:cNvSpPr txBox="1"/>
            <p:nvPr/>
          </p:nvSpPr>
          <p:spPr>
            <a:xfrm>
              <a:off x="5123800" y="2164217"/>
              <a:ext cx="140479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dirty="0"/>
                <a:t>1 May 2025</a:t>
              </a:r>
            </a:p>
          </p:txBody>
        </p:sp>
        <p:pic>
          <p:nvPicPr>
            <p:cNvPr id="30" name="Graphic 29" descr="Envelope outline">
              <a:extLst>
                <a:ext uri="{FF2B5EF4-FFF2-40B4-BE49-F238E27FC236}">
                  <a16:creationId xmlns:a16="http://schemas.microsoft.com/office/drawing/2014/main" id="{C9C8967F-DF07-AB83-81BE-5F0780F5A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80938" y="2175937"/>
              <a:ext cx="296057" cy="296057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A049D39-EC25-AC1F-AFE2-49FF7B21FCF9}"/>
                </a:ext>
              </a:extLst>
            </p:cNvPr>
            <p:cNvSpPr txBox="1"/>
            <p:nvPr/>
          </p:nvSpPr>
          <p:spPr>
            <a:xfrm>
              <a:off x="2876995" y="2164217"/>
              <a:ext cx="192948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dirty="0"/>
                <a:t>s2227491@ed.ac.uk</a:t>
              </a:r>
            </a:p>
          </p:txBody>
        </p:sp>
        <p:pic>
          <p:nvPicPr>
            <p:cNvPr id="32" name="Graphic 31" descr="Professor male outline">
              <a:extLst>
                <a:ext uri="{FF2B5EF4-FFF2-40B4-BE49-F238E27FC236}">
                  <a16:creationId xmlns:a16="http://schemas.microsoft.com/office/drawing/2014/main" id="{641F1346-B0EE-F4F7-0504-02F685D23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380570" y="2152077"/>
              <a:ext cx="296057" cy="296057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178C95A-74A0-795C-256B-66A9B0304ED6}"/>
                </a:ext>
              </a:extLst>
            </p:cNvPr>
            <p:cNvSpPr txBox="1"/>
            <p:nvPr/>
          </p:nvSpPr>
          <p:spPr>
            <a:xfrm>
              <a:off x="6733949" y="2164216"/>
              <a:ext cx="140479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SG" dirty="0"/>
                <a:t>James Watt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8637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41;p27">
            <a:extLst>
              <a:ext uri="{FF2B5EF4-FFF2-40B4-BE49-F238E27FC236}">
                <a16:creationId xmlns:a16="http://schemas.microsoft.com/office/drawing/2014/main" id="{7460D5D5-4183-09B5-F085-26376EA6F9EE}"/>
              </a:ext>
            </a:extLst>
          </p:cNvPr>
          <p:cNvSpPr txBox="1">
            <a:spLocks/>
          </p:cNvSpPr>
          <p:nvPr/>
        </p:nvSpPr>
        <p:spPr>
          <a:xfrm>
            <a:off x="373537" y="261643"/>
            <a:ext cx="6347325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44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SG" sz="3000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2C044F-40B2-732D-BA9E-8B9726EE6B23}"/>
              </a:ext>
            </a:extLst>
          </p:cNvPr>
          <p:cNvSpPr txBox="1"/>
          <p:nvPr/>
        </p:nvSpPr>
        <p:spPr>
          <a:xfrm>
            <a:off x="373537" y="922743"/>
            <a:ext cx="839692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1200" dirty="0">
                <a:effectLst/>
              </a:rPr>
              <a:t>Andersen, I.M. </a:t>
            </a:r>
            <a:r>
              <a:rPr lang="en-GB" sz="1200" i="1" dirty="0">
                <a:effectLst/>
              </a:rPr>
              <a:t>et al.</a:t>
            </a:r>
            <a:r>
              <a:rPr lang="en-GB" sz="1200" dirty="0">
                <a:effectLst/>
              </a:rPr>
              <a:t> (2020) ‘Nitrate, ammonium, and phosphorus drive seasonal nutrient limitation of chlorophytes, cyanobacteria, and diatoms in a hyper‐eutrophic reservoir’, </a:t>
            </a:r>
            <a:r>
              <a:rPr lang="en-GB" sz="1200" i="1" dirty="0">
                <a:effectLst/>
              </a:rPr>
              <a:t>Limnology and Oceanography</a:t>
            </a:r>
            <a:r>
              <a:rPr lang="en-GB" sz="1200" dirty="0">
                <a:effectLst/>
              </a:rPr>
              <a:t>, 65(5), pp. 962–978. Available at: </a:t>
            </a:r>
            <a:r>
              <a:rPr lang="en-GB" sz="1200" dirty="0">
                <a:effectLst/>
                <a:hlinkClick r:id="rId2"/>
              </a:rPr>
              <a:t>https://doi.org/10.1002/lno.11363</a:t>
            </a:r>
            <a:r>
              <a:rPr lang="en-GB" sz="1200" dirty="0">
                <a:effectLst/>
              </a:rPr>
              <a:t>.</a:t>
            </a:r>
          </a:p>
          <a:p>
            <a:endParaRPr lang="en-GB" sz="1200" dirty="0">
              <a:effectLst/>
            </a:endParaRPr>
          </a:p>
          <a:p>
            <a:r>
              <a:rPr lang="en-GB" sz="1200" dirty="0" err="1">
                <a:effectLst/>
              </a:rPr>
              <a:t>Breiman</a:t>
            </a:r>
            <a:r>
              <a:rPr lang="en-GB" sz="1200" dirty="0">
                <a:effectLst/>
              </a:rPr>
              <a:t>, L. (2001) ‘Random Forest’, </a:t>
            </a:r>
            <a:r>
              <a:rPr lang="en-GB" sz="1200" i="1" dirty="0">
                <a:effectLst/>
              </a:rPr>
              <a:t>Machine Learning</a:t>
            </a:r>
            <a:r>
              <a:rPr lang="en-GB" sz="1200" dirty="0">
                <a:effectLst/>
              </a:rPr>
              <a:t>, 45(1), pp. 5–32. Available at: </a:t>
            </a:r>
            <a:r>
              <a:rPr lang="en-GB" sz="1200" dirty="0">
                <a:effectLst/>
                <a:hlinkClick r:id="rId3"/>
              </a:rPr>
              <a:t>https://doi.org/10.1023/A:1010933404324</a:t>
            </a:r>
            <a:r>
              <a:rPr lang="en-GB" sz="1200" dirty="0">
                <a:effectLst/>
              </a:rPr>
              <a:t>.</a:t>
            </a:r>
          </a:p>
          <a:p>
            <a:endParaRPr lang="en-GB" sz="1200" dirty="0"/>
          </a:p>
          <a:p>
            <a:endParaRPr lang="en-GB" sz="1200" dirty="0">
              <a:effectLst/>
            </a:endParaRPr>
          </a:p>
          <a:p>
            <a:r>
              <a:rPr lang="en-GB" sz="1200" dirty="0">
                <a:effectLst/>
              </a:rPr>
              <a:t>Carvalho, L. </a:t>
            </a:r>
            <a:r>
              <a:rPr lang="en-GB" sz="1200" i="1" dirty="0">
                <a:effectLst/>
              </a:rPr>
              <a:t>et al.</a:t>
            </a:r>
            <a:r>
              <a:rPr lang="en-GB" sz="1200" dirty="0">
                <a:effectLst/>
              </a:rPr>
              <a:t> (2012) ‘Water quality of Loch Leven: responses to enrichment, restoration and climate change’, </a:t>
            </a:r>
            <a:r>
              <a:rPr lang="en-GB" sz="1200" i="1" dirty="0" err="1">
                <a:effectLst/>
              </a:rPr>
              <a:t>Hydrobiologia</a:t>
            </a:r>
            <a:r>
              <a:rPr lang="en-GB" sz="1200" dirty="0">
                <a:effectLst/>
              </a:rPr>
              <a:t>, 681(1), pp. 35–47. Available at: </a:t>
            </a:r>
            <a:r>
              <a:rPr lang="en-GB" sz="1200" dirty="0">
                <a:effectLst/>
                <a:hlinkClick r:id="rId4"/>
              </a:rPr>
              <a:t>https://doi.org/10.1007/s10750-011-0923-x</a:t>
            </a:r>
            <a:r>
              <a:rPr lang="en-GB" sz="1200" dirty="0">
                <a:effectLst/>
              </a:rPr>
              <a:t>.</a:t>
            </a:r>
          </a:p>
          <a:p>
            <a:pPr>
              <a:buNone/>
            </a:pPr>
            <a:endParaRPr lang="en-GB" sz="1200" dirty="0">
              <a:effectLst/>
            </a:endParaRPr>
          </a:p>
          <a:p>
            <a:pPr>
              <a:buNone/>
            </a:pPr>
            <a:r>
              <a:rPr lang="en-GB" sz="1200" dirty="0">
                <a:effectLst/>
              </a:rPr>
              <a:t>Da Costa, M.R.A., </a:t>
            </a:r>
            <a:r>
              <a:rPr lang="en-GB" sz="1200" dirty="0" err="1">
                <a:effectLst/>
              </a:rPr>
              <a:t>Attayde</a:t>
            </a:r>
            <a:r>
              <a:rPr lang="en-GB" sz="1200" dirty="0">
                <a:effectLst/>
              </a:rPr>
              <a:t>, J.L. and Becker, V. (2016) ‘Effects of water level reduction on the dynamics of phytoplankton functional groups in tropical semi-arid shallow lakes’, </a:t>
            </a:r>
            <a:r>
              <a:rPr lang="en-GB" sz="1200" i="1" dirty="0" err="1">
                <a:effectLst/>
              </a:rPr>
              <a:t>Hydrobiologia</a:t>
            </a:r>
            <a:r>
              <a:rPr lang="en-GB" sz="1200" dirty="0">
                <a:effectLst/>
              </a:rPr>
              <a:t>, 778(1), pp. 75–89. Available at: </a:t>
            </a:r>
            <a:r>
              <a:rPr lang="en-GB" sz="1200" dirty="0">
                <a:effectLst/>
                <a:hlinkClick r:id="rId5"/>
              </a:rPr>
              <a:t>https://doi.org/10.1007/s10750-015-2593-6</a:t>
            </a:r>
            <a:r>
              <a:rPr lang="en-GB" sz="1200" dirty="0">
                <a:effectLst/>
              </a:rPr>
              <a:t>.</a:t>
            </a:r>
          </a:p>
          <a:p>
            <a:endParaRPr lang="en-GB" sz="1200" dirty="0"/>
          </a:p>
          <a:p>
            <a:r>
              <a:rPr lang="en-GB" sz="1200" dirty="0">
                <a:effectLst/>
              </a:rPr>
              <a:t>James, G. </a:t>
            </a:r>
            <a:r>
              <a:rPr lang="en-GB" sz="1200" i="1" dirty="0">
                <a:effectLst/>
              </a:rPr>
              <a:t>et al.</a:t>
            </a:r>
            <a:r>
              <a:rPr lang="en-GB" sz="1200" dirty="0">
                <a:effectLst/>
              </a:rPr>
              <a:t> (2013) </a:t>
            </a:r>
            <a:r>
              <a:rPr lang="en-GB" sz="1200" i="1" dirty="0">
                <a:effectLst/>
              </a:rPr>
              <a:t>An Introduction to Statistical Learning</a:t>
            </a:r>
            <a:r>
              <a:rPr lang="en-GB" sz="1200" dirty="0">
                <a:effectLst/>
              </a:rPr>
              <a:t>. New York, NY: Springer New York (Springer Texts in Statistics). Available at: </a:t>
            </a:r>
            <a:r>
              <a:rPr lang="en-GB" sz="1200" dirty="0">
                <a:effectLst/>
                <a:hlinkClick r:id="rId6"/>
              </a:rPr>
              <a:t>https://doi.org/10.1007/978-1-4614-7138-7</a:t>
            </a:r>
            <a:r>
              <a:rPr lang="en-GB" sz="1200" dirty="0">
                <a:effectLst/>
              </a:rPr>
              <a:t>.</a:t>
            </a:r>
          </a:p>
          <a:p>
            <a:pPr>
              <a:buNone/>
            </a:pPr>
            <a:endParaRPr lang="en-GB" sz="1200" dirty="0">
              <a:effectLst/>
            </a:endParaRPr>
          </a:p>
          <a:p>
            <a:pPr>
              <a:buNone/>
            </a:pPr>
            <a:r>
              <a:rPr lang="en-GB" sz="1200" dirty="0">
                <a:effectLst/>
              </a:rPr>
              <a:t>Jeppesen, E. </a:t>
            </a:r>
            <a:r>
              <a:rPr lang="en-GB" sz="1200" i="1" dirty="0">
                <a:effectLst/>
              </a:rPr>
              <a:t>et al.</a:t>
            </a:r>
            <a:r>
              <a:rPr lang="en-GB" sz="1200" dirty="0">
                <a:effectLst/>
              </a:rPr>
              <a:t> (1997) ‘Top-down control in freshwater lakes: the role of nutrient state, submerged macrophytes and water depth’, </a:t>
            </a:r>
            <a:r>
              <a:rPr lang="en-GB" sz="1200" i="1" dirty="0" err="1">
                <a:effectLst/>
              </a:rPr>
              <a:t>Hydrobiologia</a:t>
            </a:r>
            <a:r>
              <a:rPr lang="en-GB" sz="1200" dirty="0">
                <a:effectLst/>
              </a:rPr>
              <a:t>, 342/343, pp. 151–164. Available at: </a:t>
            </a:r>
            <a:r>
              <a:rPr lang="en-GB" sz="1200" dirty="0">
                <a:effectLst/>
                <a:hlinkClick r:id="rId7"/>
              </a:rPr>
              <a:t>https://doi.org/10.1023/A:1017046130329</a:t>
            </a:r>
            <a:r>
              <a:rPr lang="en-GB" sz="1200" dirty="0">
                <a:effectLst/>
              </a:rPr>
              <a:t>.</a:t>
            </a:r>
          </a:p>
          <a:p>
            <a:pPr>
              <a:buNone/>
            </a:pP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071254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31535-4452-EF6C-AE5B-2093C1898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41;p27">
            <a:extLst>
              <a:ext uri="{FF2B5EF4-FFF2-40B4-BE49-F238E27FC236}">
                <a16:creationId xmlns:a16="http://schemas.microsoft.com/office/drawing/2014/main" id="{74E64D6E-01CA-76E5-2B28-147CB6550F80}"/>
              </a:ext>
            </a:extLst>
          </p:cNvPr>
          <p:cNvSpPr txBox="1">
            <a:spLocks/>
          </p:cNvSpPr>
          <p:nvPr/>
        </p:nvSpPr>
        <p:spPr>
          <a:xfrm>
            <a:off x="373537" y="261643"/>
            <a:ext cx="6347325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44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SG" sz="3000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845A5F-DEE1-E957-D38D-58589016578A}"/>
              </a:ext>
            </a:extLst>
          </p:cNvPr>
          <p:cNvSpPr txBox="1"/>
          <p:nvPr/>
        </p:nvSpPr>
        <p:spPr>
          <a:xfrm>
            <a:off x="373537" y="922743"/>
            <a:ext cx="839692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effectLst/>
              </a:rPr>
              <a:t>Monier, A. </a:t>
            </a:r>
            <a:r>
              <a:rPr lang="en-GB" sz="1200" i="1" dirty="0">
                <a:effectLst/>
              </a:rPr>
              <a:t>et al.</a:t>
            </a:r>
            <a:r>
              <a:rPr lang="en-GB" sz="1200" dirty="0">
                <a:effectLst/>
              </a:rPr>
              <a:t> (2015) ‘Oceanographic structure drives the assembly processes of microbial eukaryotic communities’, </a:t>
            </a:r>
            <a:r>
              <a:rPr lang="en-GB" sz="1200" i="1" dirty="0">
                <a:effectLst/>
              </a:rPr>
              <a:t>The ISME Journal</a:t>
            </a:r>
            <a:r>
              <a:rPr lang="en-GB" sz="1200" dirty="0">
                <a:effectLst/>
              </a:rPr>
              <a:t>, 9(4), pp. 990–1002. Available at: </a:t>
            </a:r>
            <a:r>
              <a:rPr lang="en-GB" sz="1200" dirty="0">
                <a:effectLst/>
                <a:hlinkClick r:id="rId2"/>
              </a:rPr>
              <a:t>https://doi.org/10.1038/ismej.2014.197</a:t>
            </a:r>
            <a:r>
              <a:rPr lang="en-GB" sz="1200" dirty="0">
                <a:effectLst/>
              </a:rPr>
              <a:t>.</a:t>
            </a:r>
          </a:p>
          <a:p>
            <a:pPr>
              <a:buNone/>
            </a:pPr>
            <a:endParaRPr lang="en-GB" sz="1200" dirty="0">
              <a:effectLst/>
            </a:endParaRPr>
          </a:p>
          <a:p>
            <a:r>
              <a:rPr lang="en-GB" sz="1200" dirty="0">
                <a:effectLst/>
              </a:rPr>
              <a:t>Shatwell, T., Köhler, J. and </a:t>
            </a:r>
            <a:r>
              <a:rPr lang="en-GB" sz="1200" dirty="0" err="1">
                <a:effectLst/>
              </a:rPr>
              <a:t>Nicklisch</a:t>
            </a:r>
            <a:r>
              <a:rPr lang="en-GB" sz="1200" dirty="0">
                <a:effectLst/>
              </a:rPr>
              <a:t>, A. (2013) ‘Temperature and photoperiod interactions with silicon-limited growth and competition of two diatoms’, </a:t>
            </a:r>
            <a:r>
              <a:rPr lang="en-GB" sz="1200" i="1" dirty="0">
                <a:effectLst/>
              </a:rPr>
              <a:t>Journal of Plankton Research</a:t>
            </a:r>
            <a:r>
              <a:rPr lang="en-GB" sz="1200" dirty="0">
                <a:effectLst/>
              </a:rPr>
              <a:t>, 35(5), pp. 957–971. Available at: </a:t>
            </a:r>
            <a:r>
              <a:rPr lang="en-GB" sz="1200" dirty="0">
                <a:effectLst/>
                <a:hlinkClick r:id="rId3"/>
              </a:rPr>
              <a:t>https://doi.org/10.1093/plankt/fbt058</a:t>
            </a:r>
            <a:r>
              <a:rPr lang="en-GB" sz="1200" dirty="0">
                <a:effectLst/>
              </a:rPr>
              <a:t>.</a:t>
            </a:r>
          </a:p>
          <a:p>
            <a:endParaRPr lang="en-GB" sz="1200" dirty="0">
              <a:effectLst/>
            </a:endParaRPr>
          </a:p>
          <a:p>
            <a:r>
              <a:rPr lang="en-GB" sz="1200" dirty="0">
                <a:effectLst/>
              </a:rPr>
              <a:t>Sommer, U. </a:t>
            </a:r>
            <a:r>
              <a:rPr lang="en-GB" sz="1200" i="1" dirty="0">
                <a:effectLst/>
              </a:rPr>
              <a:t>et al.</a:t>
            </a:r>
            <a:r>
              <a:rPr lang="en-GB" sz="1200" dirty="0">
                <a:effectLst/>
              </a:rPr>
              <a:t> (2012) ‘Beyond the Plankton Ecology Group (PEG) Model: Mechanisms Driving Plankton Succession’, </a:t>
            </a:r>
            <a:r>
              <a:rPr lang="en-GB" sz="1200" i="1" dirty="0">
                <a:effectLst/>
              </a:rPr>
              <a:t>Annual Review of Ecology, Evolution, and Systematics</a:t>
            </a:r>
            <a:r>
              <a:rPr lang="en-GB" sz="1200" dirty="0">
                <a:effectLst/>
              </a:rPr>
              <a:t>, 43(1), pp. 429–448. Available at: </a:t>
            </a:r>
            <a:r>
              <a:rPr lang="en-GB" sz="1200" dirty="0">
                <a:effectLst/>
                <a:hlinkClick r:id="rId4"/>
              </a:rPr>
              <a:t>https://doi.org/10.1146/annurev-ecolsys-110411-160251</a:t>
            </a:r>
            <a:r>
              <a:rPr lang="en-GB" sz="1200" dirty="0">
                <a:effectLst/>
              </a:rPr>
              <a:t>.</a:t>
            </a:r>
          </a:p>
          <a:p>
            <a:endParaRPr lang="en-GB" sz="1200" dirty="0"/>
          </a:p>
          <a:p>
            <a:r>
              <a:rPr lang="en-GB" sz="1200" dirty="0">
                <a:effectLst/>
              </a:rPr>
              <a:t>Wang, Y. </a:t>
            </a:r>
            <a:r>
              <a:rPr lang="en-GB" sz="1200" i="1" dirty="0">
                <a:effectLst/>
              </a:rPr>
              <a:t>et al.</a:t>
            </a:r>
            <a:r>
              <a:rPr lang="en-GB" sz="1200" dirty="0">
                <a:effectLst/>
              </a:rPr>
              <a:t> (2025) ‘Global elevation of algal bloom frequency in large lakes over the past two decades’, </a:t>
            </a:r>
            <a:r>
              <a:rPr lang="en-GB" sz="1200" i="1" dirty="0">
                <a:effectLst/>
              </a:rPr>
              <a:t>National Science Review</a:t>
            </a:r>
            <a:r>
              <a:rPr lang="en-GB" sz="1200" dirty="0">
                <a:effectLst/>
              </a:rPr>
              <a:t>, 12(3), p. nwaf011. Available at: </a:t>
            </a:r>
            <a:r>
              <a:rPr lang="en-GB" sz="1200" dirty="0">
                <a:effectLst/>
                <a:hlinkClick r:id="rId5"/>
              </a:rPr>
              <a:t>https://doi.org/10.1093/nsr/nwaf011</a:t>
            </a:r>
            <a:r>
              <a:rPr lang="en-GB" sz="1200" dirty="0">
                <a:effectLst/>
              </a:rPr>
              <a:t>.</a:t>
            </a:r>
          </a:p>
          <a:p>
            <a:endParaRPr lang="en-GB" sz="1200" dirty="0"/>
          </a:p>
          <a:p>
            <a:endParaRPr lang="en-GB" sz="1200" dirty="0">
              <a:effectLst/>
            </a:endParaRPr>
          </a:p>
          <a:p>
            <a:endParaRPr lang="en-GB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40066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>
          <a:extLst>
            <a:ext uri="{FF2B5EF4-FFF2-40B4-BE49-F238E27FC236}">
              <a16:creationId xmlns:a16="http://schemas.microsoft.com/office/drawing/2014/main" id="{ABE4731E-7308-71C4-212F-F0BDB7DDD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3">
            <a:extLst>
              <a:ext uri="{FF2B5EF4-FFF2-40B4-BE49-F238E27FC236}">
                <a16:creationId xmlns:a16="http://schemas.microsoft.com/office/drawing/2014/main" id="{A1248119-1ABD-66D9-D988-B23DE84BBF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9080" y="376445"/>
            <a:ext cx="790584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Management Implications</a:t>
            </a:r>
            <a:endParaRPr lang="en-GB" sz="22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619" name="Google Shape;619;p43">
            <a:extLst>
              <a:ext uri="{FF2B5EF4-FFF2-40B4-BE49-F238E27FC236}">
                <a16:creationId xmlns:a16="http://schemas.microsoft.com/office/drawing/2014/main" id="{BFFB7087-E7DB-2FE9-143A-558A4A844C0D}"/>
              </a:ext>
            </a:extLst>
          </p:cNvPr>
          <p:cNvCxnSpPr>
            <a:cxnSpLocks/>
          </p:cNvCxnSpPr>
          <p:nvPr/>
        </p:nvCxnSpPr>
        <p:spPr>
          <a:xfrm flipH="1">
            <a:off x="3270808" y="881710"/>
            <a:ext cx="5107242" cy="0"/>
          </a:xfrm>
          <a:prstGeom prst="straightConnector1">
            <a:avLst/>
          </a:prstGeom>
          <a:noFill/>
          <a:ln w="2857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91D32A19-4648-ACA2-1544-5B58DFB4285D}"/>
              </a:ext>
            </a:extLst>
          </p:cNvPr>
          <p:cNvGrpSpPr/>
          <p:nvPr/>
        </p:nvGrpSpPr>
        <p:grpSpPr>
          <a:xfrm>
            <a:off x="619080" y="1094422"/>
            <a:ext cx="6696120" cy="1876009"/>
            <a:chOff x="619080" y="1094422"/>
            <a:chExt cx="6696120" cy="187600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9D297B5-6369-36D5-1B12-7EB73C66471E}"/>
                </a:ext>
              </a:extLst>
            </p:cNvPr>
            <p:cNvGrpSpPr/>
            <p:nvPr/>
          </p:nvGrpSpPr>
          <p:grpSpPr>
            <a:xfrm>
              <a:off x="619080" y="1094422"/>
              <a:ext cx="6696120" cy="1283318"/>
              <a:chOff x="619080" y="1094422"/>
              <a:chExt cx="6696120" cy="1283318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A9AA52-6E6C-C3A8-25D9-96D623982A3C}"/>
                  </a:ext>
                </a:extLst>
              </p:cNvPr>
              <p:cNvSpPr txBox="1"/>
              <p:nvPr/>
            </p:nvSpPr>
            <p:spPr>
              <a:xfrm>
                <a:off x="619080" y="1094422"/>
                <a:ext cx="650748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Need integrated solutions: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4EC5804-CFD6-356C-2269-86BB71F07149}"/>
                  </a:ext>
                </a:extLst>
              </p:cNvPr>
              <p:cNvSpPr txBox="1"/>
              <p:nvPr/>
            </p:nvSpPr>
            <p:spPr>
              <a:xfrm>
                <a:off x="960120" y="1454410"/>
                <a:ext cx="635508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Manage nutrients carefully</a:t>
                </a:r>
              </a:p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Use sluice gates for water level control</a:t>
                </a:r>
              </a:p>
              <a:p>
                <a:pPr marL="285750" marR="0" lvl="0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Support zooplankton grazers like </a:t>
                </a:r>
                <a:r>
                  <a:rPr kumimoji="0" lang="en-US" altLang="en-US" sz="1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Daphnia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D4721D1-421D-B642-F496-ECF0636039FC}"/>
                </a:ext>
              </a:extLst>
            </p:cNvPr>
            <p:cNvSpPr txBox="1"/>
            <p:nvPr/>
          </p:nvSpPr>
          <p:spPr>
            <a:xfrm>
              <a:off x="1316400" y="2324100"/>
              <a:ext cx="31413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en-US" altLang="en-US" sz="1800" b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Predator management 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altLang="en-US" sz="1800" dirty="0">
                  <a:solidFill>
                    <a:schemeClr val="tx1"/>
                  </a:solidFill>
                  <a:latin typeface="Arial" panose="020B0604020202020204" pitchFamily="34" charset="0"/>
                </a:rPr>
                <a:t>Clearer water conditions</a:t>
              </a:r>
              <a:endParaRPr kumimoji="0" lang="en-US" altLang="en-US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4098" name="Picture 2" descr="Loch Leven Sluice Gates Controlling Flow Stock Footage Video (100%  Royalty-free) 1059341357 | Shutterstock">
            <a:extLst>
              <a:ext uri="{FF2B5EF4-FFF2-40B4-BE49-F238E27FC236}">
                <a16:creationId xmlns:a16="http://schemas.microsoft.com/office/drawing/2014/main" id="{9D4A4E8C-0FDA-383F-6932-39494A86A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20" y="3339763"/>
            <a:ext cx="3028360" cy="170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90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>
          <a:extLst>
            <a:ext uri="{FF2B5EF4-FFF2-40B4-BE49-F238E27FC236}">
              <a16:creationId xmlns:a16="http://schemas.microsoft.com/office/drawing/2014/main" id="{E4A75FCA-7155-9E78-9520-1CA6DE927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3">
            <a:extLst>
              <a:ext uri="{FF2B5EF4-FFF2-40B4-BE49-F238E27FC236}">
                <a16:creationId xmlns:a16="http://schemas.microsoft.com/office/drawing/2014/main" id="{623C2CD0-E353-7998-9966-88612BB350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9080" y="376445"/>
            <a:ext cx="790584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How do Random Forests work? </a:t>
            </a:r>
            <a:endParaRPr lang="en-GB" sz="22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619" name="Google Shape;619;p43">
            <a:extLst>
              <a:ext uri="{FF2B5EF4-FFF2-40B4-BE49-F238E27FC236}">
                <a16:creationId xmlns:a16="http://schemas.microsoft.com/office/drawing/2014/main" id="{F65F3981-39CD-6D0F-14BD-D15F6F14CD73}"/>
              </a:ext>
            </a:extLst>
          </p:cNvPr>
          <p:cNvCxnSpPr>
            <a:cxnSpLocks/>
          </p:cNvCxnSpPr>
          <p:nvPr/>
        </p:nvCxnSpPr>
        <p:spPr>
          <a:xfrm flipH="1">
            <a:off x="3268356" y="875228"/>
            <a:ext cx="5107242" cy="0"/>
          </a:xfrm>
          <a:prstGeom prst="straightConnector1">
            <a:avLst/>
          </a:prstGeom>
          <a:noFill/>
          <a:ln w="2857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177F586-4EDF-C855-EF03-47287B5F9A6F}"/>
              </a:ext>
            </a:extLst>
          </p:cNvPr>
          <p:cNvSpPr/>
          <p:nvPr/>
        </p:nvSpPr>
        <p:spPr>
          <a:xfrm>
            <a:off x="3252788" y="1060090"/>
            <a:ext cx="2638425" cy="457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Original Dataset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A58AC6C-F94D-0EC7-852A-A6B06A55F609}"/>
              </a:ext>
            </a:extLst>
          </p:cNvPr>
          <p:cNvSpPr/>
          <p:nvPr/>
        </p:nvSpPr>
        <p:spPr>
          <a:xfrm>
            <a:off x="3252789" y="1815920"/>
            <a:ext cx="2638425" cy="457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Bootstrapped Dataset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1DE58D5-66D8-63B6-C50F-356687AE6AE3}"/>
              </a:ext>
            </a:extLst>
          </p:cNvPr>
          <p:cNvGrpSpPr/>
          <p:nvPr/>
        </p:nvGrpSpPr>
        <p:grpSpPr>
          <a:xfrm>
            <a:off x="1438575" y="2571750"/>
            <a:ext cx="6266850" cy="1336207"/>
            <a:chOff x="1543731" y="3058065"/>
            <a:chExt cx="6266850" cy="1336207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83C0A0A-23A0-9FC1-26CC-9E9C4154AA10}"/>
                </a:ext>
              </a:extLst>
            </p:cNvPr>
            <p:cNvSpPr/>
            <p:nvPr/>
          </p:nvSpPr>
          <p:spPr>
            <a:xfrm>
              <a:off x="1543731" y="3058065"/>
              <a:ext cx="1980000" cy="45720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Decision Tree 1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517F467-9BA2-6950-8C07-BD6F7C13BA68}"/>
                </a:ext>
              </a:extLst>
            </p:cNvPr>
            <p:cNvSpPr/>
            <p:nvPr/>
          </p:nvSpPr>
          <p:spPr>
            <a:xfrm>
              <a:off x="3687156" y="3058065"/>
              <a:ext cx="1980000" cy="45720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Decision Tree 2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1889A38-6685-3A52-FB2E-3D77A3393706}"/>
                </a:ext>
              </a:extLst>
            </p:cNvPr>
            <p:cNvSpPr/>
            <p:nvPr/>
          </p:nvSpPr>
          <p:spPr>
            <a:xfrm>
              <a:off x="5830581" y="3058065"/>
              <a:ext cx="1980000" cy="45720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Decision Tree 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EB8B296-B4E6-5C24-4BE8-A64C7BA9D9C2}"/>
                </a:ext>
              </a:extLst>
            </p:cNvPr>
            <p:cNvSpPr/>
            <p:nvPr/>
          </p:nvSpPr>
          <p:spPr>
            <a:xfrm>
              <a:off x="2407731" y="3695160"/>
              <a:ext cx="252000" cy="252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3D692E0-ECCD-B987-E416-A63DDF8B95AE}"/>
                </a:ext>
              </a:extLst>
            </p:cNvPr>
            <p:cNvSpPr/>
            <p:nvPr/>
          </p:nvSpPr>
          <p:spPr>
            <a:xfrm>
              <a:off x="2659731" y="4127055"/>
              <a:ext cx="252000" cy="252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92581B6-7D5E-51CE-CE9A-0403B15D07BF}"/>
                </a:ext>
              </a:extLst>
            </p:cNvPr>
            <p:cNvSpPr/>
            <p:nvPr/>
          </p:nvSpPr>
          <p:spPr>
            <a:xfrm>
              <a:off x="2155731" y="4127055"/>
              <a:ext cx="252000" cy="252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1BA1F13-3055-055B-1E27-7CFB4672F7C9}"/>
                </a:ext>
              </a:extLst>
            </p:cNvPr>
            <p:cNvCxnSpPr>
              <a:stCxn id="7" idx="3"/>
              <a:endCxn id="9" idx="0"/>
            </p:cNvCxnSpPr>
            <p:nvPr/>
          </p:nvCxnSpPr>
          <p:spPr>
            <a:xfrm flipH="1">
              <a:off x="2281731" y="3910255"/>
              <a:ext cx="162905" cy="216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F1B6D43-7EDC-5EAD-F5F8-9BAE0A4138D6}"/>
                </a:ext>
              </a:extLst>
            </p:cNvPr>
            <p:cNvCxnSpPr>
              <a:stCxn id="7" idx="5"/>
              <a:endCxn id="8" idx="0"/>
            </p:cNvCxnSpPr>
            <p:nvPr/>
          </p:nvCxnSpPr>
          <p:spPr>
            <a:xfrm>
              <a:off x="2622826" y="3910255"/>
              <a:ext cx="162905" cy="216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0EF75D0-A591-31B3-BA42-38899094D85C}"/>
                </a:ext>
              </a:extLst>
            </p:cNvPr>
            <p:cNvCxnSpPr>
              <a:stCxn id="4" idx="2"/>
              <a:endCxn id="7" idx="0"/>
            </p:cNvCxnSpPr>
            <p:nvPr/>
          </p:nvCxnSpPr>
          <p:spPr>
            <a:xfrm>
              <a:off x="2533731" y="3515265"/>
              <a:ext cx="0" cy="17989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74A8214-FA8D-3D8C-8CFD-F2D8BDF64574}"/>
                </a:ext>
              </a:extLst>
            </p:cNvPr>
            <p:cNvSpPr/>
            <p:nvPr/>
          </p:nvSpPr>
          <p:spPr>
            <a:xfrm>
              <a:off x="4567111" y="3710377"/>
              <a:ext cx="252000" cy="252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5D0135A-9A38-E871-D983-74DC96FF4681}"/>
                </a:ext>
              </a:extLst>
            </p:cNvPr>
            <p:cNvSpPr/>
            <p:nvPr/>
          </p:nvSpPr>
          <p:spPr>
            <a:xfrm>
              <a:off x="4819111" y="4142272"/>
              <a:ext cx="252000" cy="252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2790B31-5C6F-4C43-6E86-B5451A746AA9}"/>
                </a:ext>
              </a:extLst>
            </p:cNvPr>
            <p:cNvSpPr/>
            <p:nvPr/>
          </p:nvSpPr>
          <p:spPr>
            <a:xfrm>
              <a:off x="4315111" y="4142272"/>
              <a:ext cx="252000" cy="252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26AA2AB-B489-F3DC-6E76-38D38BD1D58E}"/>
                </a:ext>
              </a:extLst>
            </p:cNvPr>
            <p:cNvCxnSpPr>
              <a:stCxn id="17" idx="3"/>
              <a:endCxn id="19" idx="0"/>
            </p:cNvCxnSpPr>
            <p:nvPr/>
          </p:nvCxnSpPr>
          <p:spPr>
            <a:xfrm flipH="1">
              <a:off x="4441111" y="3925472"/>
              <a:ext cx="162905" cy="216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1FE114-E914-BC39-4E59-B1BD2FBDE359}"/>
                </a:ext>
              </a:extLst>
            </p:cNvPr>
            <p:cNvCxnSpPr>
              <a:stCxn id="17" idx="5"/>
              <a:endCxn id="18" idx="0"/>
            </p:cNvCxnSpPr>
            <p:nvPr/>
          </p:nvCxnSpPr>
          <p:spPr>
            <a:xfrm>
              <a:off x="4782206" y="3925472"/>
              <a:ext cx="162905" cy="216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34DC7B1-E524-43E2-CAD5-2906789BDE49}"/>
                </a:ext>
              </a:extLst>
            </p:cNvPr>
            <p:cNvCxnSpPr>
              <a:endCxn id="17" idx="0"/>
            </p:cNvCxnSpPr>
            <p:nvPr/>
          </p:nvCxnSpPr>
          <p:spPr>
            <a:xfrm>
              <a:off x="4693111" y="3530482"/>
              <a:ext cx="0" cy="17989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EF0D70D-4108-2E86-2B41-40643B322C6B}"/>
                </a:ext>
              </a:extLst>
            </p:cNvPr>
            <p:cNvSpPr/>
            <p:nvPr/>
          </p:nvSpPr>
          <p:spPr>
            <a:xfrm>
              <a:off x="6726490" y="3710377"/>
              <a:ext cx="252000" cy="252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EE4C419-FFB5-13C3-2B4C-CC5F5AF82136}"/>
                </a:ext>
              </a:extLst>
            </p:cNvPr>
            <p:cNvSpPr/>
            <p:nvPr/>
          </p:nvSpPr>
          <p:spPr>
            <a:xfrm>
              <a:off x="6978490" y="4142272"/>
              <a:ext cx="252000" cy="252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C492BFD-816D-0A8D-5760-DEF6C454F5C9}"/>
                </a:ext>
              </a:extLst>
            </p:cNvPr>
            <p:cNvSpPr/>
            <p:nvPr/>
          </p:nvSpPr>
          <p:spPr>
            <a:xfrm>
              <a:off x="6474490" y="4142272"/>
              <a:ext cx="252000" cy="252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D4EA85A-82A5-E865-0E81-CE1405386B74}"/>
                </a:ext>
              </a:extLst>
            </p:cNvPr>
            <p:cNvCxnSpPr>
              <a:stCxn id="43" idx="3"/>
              <a:endCxn id="45" idx="0"/>
            </p:cNvCxnSpPr>
            <p:nvPr/>
          </p:nvCxnSpPr>
          <p:spPr>
            <a:xfrm flipH="1">
              <a:off x="6600490" y="3925472"/>
              <a:ext cx="162905" cy="216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C039972-494D-65A0-A435-3823A83F8660}"/>
                </a:ext>
              </a:extLst>
            </p:cNvPr>
            <p:cNvCxnSpPr>
              <a:stCxn id="43" idx="5"/>
              <a:endCxn id="44" idx="0"/>
            </p:cNvCxnSpPr>
            <p:nvPr/>
          </p:nvCxnSpPr>
          <p:spPr>
            <a:xfrm>
              <a:off x="6941585" y="3925472"/>
              <a:ext cx="162905" cy="216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4E7040D-D411-FDBC-3461-1983940C190F}"/>
                </a:ext>
              </a:extLst>
            </p:cNvPr>
            <p:cNvCxnSpPr>
              <a:endCxn id="43" idx="0"/>
            </p:cNvCxnSpPr>
            <p:nvPr/>
          </p:nvCxnSpPr>
          <p:spPr>
            <a:xfrm>
              <a:off x="6852490" y="3530482"/>
              <a:ext cx="0" cy="17989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7F28542-842F-627C-74F0-D80A5E344EDF}"/>
              </a:ext>
            </a:extLst>
          </p:cNvPr>
          <p:cNvSpPr/>
          <p:nvPr/>
        </p:nvSpPr>
        <p:spPr>
          <a:xfrm>
            <a:off x="3250503" y="4422955"/>
            <a:ext cx="2638425" cy="457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Aggregate Predictions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405FF3C-98D5-81F2-3923-5D69F087C9E4}"/>
              </a:ext>
            </a:extLst>
          </p:cNvPr>
          <p:cNvCxnSpPr>
            <a:cxnSpLocks/>
          </p:cNvCxnSpPr>
          <p:nvPr/>
        </p:nvCxnSpPr>
        <p:spPr>
          <a:xfrm>
            <a:off x="2891764" y="3925075"/>
            <a:ext cx="376592" cy="316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9B231FD-43A8-68E9-3E99-61B710377B34}"/>
              </a:ext>
            </a:extLst>
          </p:cNvPr>
          <p:cNvCxnSpPr>
            <a:cxnSpLocks/>
          </p:cNvCxnSpPr>
          <p:nvPr/>
        </p:nvCxnSpPr>
        <p:spPr>
          <a:xfrm flipH="1">
            <a:off x="5938742" y="3925075"/>
            <a:ext cx="309658" cy="335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82222AD-CE02-973B-0EE5-ABEB24AF327B}"/>
              </a:ext>
            </a:extLst>
          </p:cNvPr>
          <p:cNvCxnSpPr>
            <a:cxnSpLocks/>
          </p:cNvCxnSpPr>
          <p:nvPr/>
        </p:nvCxnSpPr>
        <p:spPr>
          <a:xfrm flipH="1">
            <a:off x="4590035" y="3971573"/>
            <a:ext cx="9795" cy="337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66" name="Straight Connector 11265">
            <a:extLst>
              <a:ext uri="{FF2B5EF4-FFF2-40B4-BE49-F238E27FC236}">
                <a16:creationId xmlns:a16="http://schemas.microsoft.com/office/drawing/2014/main" id="{0D1E6AEB-1E39-9FFB-A376-08589F0C9430}"/>
              </a:ext>
            </a:extLst>
          </p:cNvPr>
          <p:cNvCxnSpPr/>
          <p:nvPr/>
        </p:nvCxnSpPr>
        <p:spPr>
          <a:xfrm>
            <a:off x="2428575" y="2430780"/>
            <a:ext cx="42868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68" name="Straight Connector 11267">
            <a:extLst>
              <a:ext uri="{FF2B5EF4-FFF2-40B4-BE49-F238E27FC236}">
                <a16:creationId xmlns:a16="http://schemas.microsoft.com/office/drawing/2014/main" id="{B75D8E2D-A9E7-53C0-D7C1-2675F979B078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4572001" y="1517290"/>
            <a:ext cx="1" cy="2986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71" name="Straight Connector 11270">
            <a:extLst>
              <a:ext uri="{FF2B5EF4-FFF2-40B4-BE49-F238E27FC236}">
                <a16:creationId xmlns:a16="http://schemas.microsoft.com/office/drawing/2014/main" id="{1CA1C119-0101-9E1E-E0C2-D3121D66C79C}"/>
              </a:ext>
            </a:extLst>
          </p:cNvPr>
          <p:cNvCxnSpPr>
            <a:cxnSpLocks/>
          </p:cNvCxnSpPr>
          <p:nvPr/>
        </p:nvCxnSpPr>
        <p:spPr>
          <a:xfrm>
            <a:off x="4594931" y="2273120"/>
            <a:ext cx="1" cy="2986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72" name="Straight Connector 11271">
            <a:extLst>
              <a:ext uri="{FF2B5EF4-FFF2-40B4-BE49-F238E27FC236}">
                <a16:creationId xmlns:a16="http://schemas.microsoft.com/office/drawing/2014/main" id="{CFFCA622-F993-EF48-3A47-08D64CAD5F4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6715425" y="2430780"/>
            <a:ext cx="0" cy="1409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75" name="Straight Connector 11274">
            <a:extLst>
              <a:ext uri="{FF2B5EF4-FFF2-40B4-BE49-F238E27FC236}">
                <a16:creationId xmlns:a16="http://schemas.microsoft.com/office/drawing/2014/main" id="{404FD37D-6CEC-AA26-8FC3-6735522B7BCF}"/>
              </a:ext>
            </a:extLst>
          </p:cNvPr>
          <p:cNvCxnSpPr>
            <a:cxnSpLocks/>
          </p:cNvCxnSpPr>
          <p:nvPr/>
        </p:nvCxnSpPr>
        <p:spPr>
          <a:xfrm>
            <a:off x="2428575" y="2430780"/>
            <a:ext cx="0" cy="1409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2421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>
          <a:extLst>
            <a:ext uri="{FF2B5EF4-FFF2-40B4-BE49-F238E27FC236}">
              <a16:creationId xmlns:a16="http://schemas.microsoft.com/office/drawing/2014/main" id="{B02DF64A-E1F2-FD57-BB6E-90F6EDB08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9" name="Google Shape;619;p43">
            <a:extLst>
              <a:ext uri="{FF2B5EF4-FFF2-40B4-BE49-F238E27FC236}">
                <a16:creationId xmlns:a16="http://schemas.microsoft.com/office/drawing/2014/main" id="{F716E492-C70D-1DBE-867E-3174D6ABDBC8}"/>
              </a:ext>
            </a:extLst>
          </p:cNvPr>
          <p:cNvCxnSpPr>
            <a:cxnSpLocks/>
          </p:cNvCxnSpPr>
          <p:nvPr/>
        </p:nvCxnSpPr>
        <p:spPr>
          <a:xfrm flipH="1">
            <a:off x="3268356" y="875228"/>
            <a:ext cx="5107242" cy="0"/>
          </a:xfrm>
          <a:prstGeom prst="straightConnector1">
            <a:avLst/>
          </a:prstGeom>
          <a:noFill/>
          <a:ln w="2857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6EBA3749-EFAE-91FE-19BA-870C6797A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Seasonality of Phytoplankton Groups</a:t>
            </a:r>
          </a:p>
        </p:txBody>
      </p:sp>
      <p:pic>
        <p:nvPicPr>
          <p:cNvPr id="5" name="Picture 4" descr="A chart of different types of water droplets&#10;&#10;AI-generated content may be incorrect.">
            <a:extLst>
              <a:ext uri="{FF2B5EF4-FFF2-40B4-BE49-F238E27FC236}">
                <a16:creationId xmlns:a16="http://schemas.microsoft.com/office/drawing/2014/main" id="{5B3FDC82-8EC0-C8FC-C5E8-5A7E1BA062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111" t="1456" r="8602" b="1948"/>
          <a:stretch/>
        </p:blipFill>
        <p:spPr>
          <a:xfrm>
            <a:off x="1457960" y="956764"/>
            <a:ext cx="6228080" cy="416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08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>
          <a:extLst>
            <a:ext uri="{FF2B5EF4-FFF2-40B4-BE49-F238E27FC236}">
              <a16:creationId xmlns:a16="http://schemas.microsoft.com/office/drawing/2014/main" id="{F29939E9-DAF4-9081-AEC6-D467B78E5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9" name="Google Shape;619;p43">
            <a:extLst>
              <a:ext uri="{FF2B5EF4-FFF2-40B4-BE49-F238E27FC236}">
                <a16:creationId xmlns:a16="http://schemas.microsoft.com/office/drawing/2014/main" id="{4BB9FB84-D5C8-8478-5C93-10B15DB98EF0}"/>
              </a:ext>
            </a:extLst>
          </p:cNvPr>
          <p:cNvCxnSpPr>
            <a:cxnSpLocks/>
          </p:cNvCxnSpPr>
          <p:nvPr/>
        </p:nvCxnSpPr>
        <p:spPr>
          <a:xfrm flipH="1">
            <a:off x="3268356" y="875228"/>
            <a:ext cx="5107242" cy="0"/>
          </a:xfrm>
          <a:prstGeom prst="straightConnector1">
            <a:avLst/>
          </a:prstGeom>
          <a:noFill/>
          <a:ln w="2857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A1FF940B-96F8-16A9-9F9D-D302C04B7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Seasonality of Phytoplankton Groups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F0287AE-E94F-8879-695E-497491FB0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416040"/>
              </p:ext>
            </p:extLst>
          </p:nvPr>
        </p:nvGraphicFramePr>
        <p:xfrm>
          <a:off x="24236" y="1235908"/>
          <a:ext cx="9095528" cy="3032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836">
                  <a:extLst>
                    <a:ext uri="{9D8B030D-6E8A-4147-A177-3AD203B41FA5}">
                      <a16:colId xmlns:a16="http://schemas.microsoft.com/office/drawing/2014/main" val="3088038133"/>
                    </a:ext>
                  </a:extLst>
                </a:gridCol>
                <a:gridCol w="594000">
                  <a:extLst>
                    <a:ext uri="{9D8B030D-6E8A-4147-A177-3AD203B41FA5}">
                      <a16:colId xmlns:a16="http://schemas.microsoft.com/office/drawing/2014/main" val="3171672520"/>
                    </a:ext>
                  </a:extLst>
                </a:gridCol>
                <a:gridCol w="513000">
                  <a:extLst>
                    <a:ext uri="{9D8B030D-6E8A-4147-A177-3AD203B41FA5}">
                      <a16:colId xmlns:a16="http://schemas.microsoft.com/office/drawing/2014/main" val="3562986186"/>
                    </a:ext>
                  </a:extLst>
                </a:gridCol>
                <a:gridCol w="567000">
                  <a:extLst>
                    <a:ext uri="{9D8B030D-6E8A-4147-A177-3AD203B41FA5}">
                      <a16:colId xmlns:a16="http://schemas.microsoft.com/office/drawing/2014/main" val="2349602750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31904298"/>
                    </a:ext>
                  </a:extLst>
                </a:gridCol>
                <a:gridCol w="459000">
                  <a:extLst>
                    <a:ext uri="{9D8B030D-6E8A-4147-A177-3AD203B41FA5}">
                      <a16:colId xmlns:a16="http://schemas.microsoft.com/office/drawing/2014/main" val="1478187613"/>
                    </a:ext>
                  </a:extLst>
                </a:gridCol>
                <a:gridCol w="567000">
                  <a:extLst>
                    <a:ext uri="{9D8B030D-6E8A-4147-A177-3AD203B41FA5}">
                      <a16:colId xmlns:a16="http://schemas.microsoft.com/office/drawing/2014/main" val="736951291"/>
                    </a:ext>
                  </a:extLst>
                </a:gridCol>
                <a:gridCol w="526923">
                  <a:extLst>
                    <a:ext uri="{9D8B030D-6E8A-4147-A177-3AD203B41FA5}">
                      <a16:colId xmlns:a16="http://schemas.microsoft.com/office/drawing/2014/main" val="3471184247"/>
                    </a:ext>
                  </a:extLst>
                </a:gridCol>
                <a:gridCol w="526923">
                  <a:extLst>
                    <a:ext uri="{9D8B030D-6E8A-4147-A177-3AD203B41FA5}">
                      <a16:colId xmlns:a16="http://schemas.microsoft.com/office/drawing/2014/main" val="2720037647"/>
                    </a:ext>
                  </a:extLst>
                </a:gridCol>
                <a:gridCol w="567000">
                  <a:extLst>
                    <a:ext uri="{9D8B030D-6E8A-4147-A177-3AD203B41FA5}">
                      <a16:colId xmlns:a16="http://schemas.microsoft.com/office/drawing/2014/main" val="2594812133"/>
                    </a:ext>
                  </a:extLst>
                </a:gridCol>
                <a:gridCol w="526923">
                  <a:extLst>
                    <a:ext uri="{9D8B030D-6E8A-4147-A177-3AD203B41FA5}">
                      <a16:colId xmlns:a16="http://schemas.microsoft.com/office/drawing/2014/main" val="3566745697"/>
                    </a:ext>
                  </a:extLst>
                </a:gridCol>
                <a:gridCol w="567000">
                  <a:extLst>
                    <a:ext uri="{9D8B030D-6E8A-4147-A177-3AD203B41FA5}">
                      <a16:colId xmlns:a16="http://schemas.microsoft.com/office/drawing/2014/main" val="4206379226"/>
                    </a:ext>
                  </a:extLst>
                </a:gridCol>
                <a:gridCol w="594000">
                  <a:extLst>
                    <a:ext uri="{9D8B030D-6E8A-4147-A177-3AD203B41FA5}">
                      <a16:colId xmlns:a16="http://schemas.microsoft.com/office/drawing/2014/main" val="1779211631"/>
                    </a:ext>
                  </a:extLst>
                </a:gridCol>
                <a:gridCol w="567000">
                  <a:extLst>
                    <a:ext uri="{9D8B030D-6E8A-4147-A177-3AD203B41FA5}">
                      <a16:colId xmlns:a16="http://schemas.microsoft.com/office/drawing/2014/main" val="1679915749"/>
                    </a:ext>
                  </a:extLst>
                </a:gridCol>
                <a:gridCol w="526923">
                  <a:extLst>
                    <a:ext uri="{9D8B030D-6E8A-4147-A177-3AD203B41FA5}">
                      <a16:colId xmlns:a16="http://schemas.microsoft.com/office/drawing/2014/main" val="1993576456"/>
                    </a:ext>
                  </a:extLst>
                </a:gridCol>
                <a:gridCol w="567000">
                  <a:extLst>
                    <a:ext uri="{9D8B030D-6E8A-4147-A177-3AD203B41FA5}">
                      <a16:colId xmlns:a16="http://schemas.microsoft.com/office/drawing/2014/main" val="2654782593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1543305381"/>
                    </a:ext>
                  </a:extLst>
                </a:gridCol>
              </a:tblGrid>
              <a:tr h="356521">
                <a:tc rowSpan="2"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Mod No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Intercept 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Season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Phytoplankton Group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Season*Phytoplankton Group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3018931"/>
                  </a:ext>
                </a:extLst>
              </a:tr>
              <a:tr h="445770">
                <a:tc vMerge="1">
                  <a:txBody>
                    <a:bodyPr/>
                    <a:lstStyle/>
                    <a:p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b="1" dirty="0" err="1">
                          <a:solidFill>
                            <a:schemeClr val="tx1"/>
                          </a:solidFill>
                        </a:rPr>
                        <a:t>Cryto</a:t>
                      </a:r>
                      <a:r>
                        <a:rPr lang="en-GB" sz="800" b="1" dirty="0">
                          <a:solidFill>
                            <a:schemeClr val="tx1"/>
                          </a:solidFill>
                        </a:rPr>
                        <a:t> :  Winter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b="1" dirty="0">
                          <a:solidFill>
                            <a:schemeClr val="tx1"/>
                          </a:solidFill>
                        </a:rPr>
                        <a:t>Spring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b="1" dirty="0">
                          <a:solidFill>
                            <a:schemeClr val="tx1"/>
                          </a:solidFill>
                        </a:rPr>
                        <a:t>Summer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b="1" dirty="0">
                          <a:solidFill>
                            <a:schemeClr val="tx1"/>
                          </a:solidFill>
                        </a:rPr>
                        <a:t>Autumn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b="1" dirty="0" err="1">
                          <a:solidFill>
                            <a:schemeClr val="tx1"/>
                          </a:solidFill>
                        </a:rPr>
                        <a:t>Cyano</a:t>
                      </a:r>
                      <a:endParaRPr lang="en-GB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b="1" dirty="0">
                          <a:solidFill>
                            <a:schemeClr val="tx1"/>
                          </a:solidFill>
                        </a:rPr>
                        <a:t>Diatoms 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b="1" dirty="0">
                          <a:solidFill>
                            <a:schemeClr val="tx1"/>
                          </a:solidFill>
                        </a:rPr>
                        <a:t>Greens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b="1" dirty="0" err="1">
                          <a:solidFill>
                            <a:schemeClr val="tx1"/>
                          </a:solidFill>
                        </a:rPr>
                        <a:t>Cyano</a:t>
                      </a:r>
                      <a:r>
                        <a:rPr lang="en-GB" sz="800" b="1" dirty="0">
                          <a:solidFill>
                            <a:schemeClr val="tx1"/>
                          </a:solidFill>
                        </a:rPr>
                        <a:t> : Spring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b="1" dirty="0">
                          <a:solidFill>
                            <a:schemeClr val="tx1"/>
                          </a:solidFill>
                        </a:rPr>
                        <a:t>Diatoms: Spring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b="1" dirty="0">
                          <a:solidFill>
                            <a:schemeClr val="tx1"/>
                          </a:solidFill>
                        </a:rPr>
                        <a:t>Greens: Spring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b="1" dirty="0" err="1">
                          <a:solidFill>
                            <a:schemeClr val="tx1"/>
                          </a:solidFill>
                        </a:rPr>
                        <a:t>Cyano</a:t>
                      </a:r>
                      <a:r>
                        <a:rPr lang="en-GB" sz="800" b="1" dirty="0">
                          <a:solidFill>
                            <a:schemeClr val="tx1"/>
                          </a:solidFill>
                        </a:rPr>
                        <a:t> : Summer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b="1" dirty="0">
                          <a:solidFill>
                            <a:schemeClr val="tx1"/>
                          </a:solidFill>
                        </a:rPr>
                        <a:t>Diatoms : Summer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b="1" dirty="0">
                          <a:solidFill>
                            <a:schemeClr val="tx1"/>
                          </a:solidFill>
                        </a:rPr>
                        <a:t>Greens : Summer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b="1" dirty="0" err="1">
                          <a:solidFill>
                            <a:schemeClr val="tx1"/>
                          </a:solidFill>
                        </a:rPr>
                        <a:t>Cyano</a:t>
                      </a:r>
                      <a:r>
                        <a:rPr lang="en-GB" sz="800" b="1" dirty="0">
                          <a:solidFill>
                            <a:schemeClr val="tx1"/>
                          </a:solidFill>
                        </a:rPr>
                        <a:t> : Autumn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b="1" dirty="0">
                          <a:solidFill>
                            <a:schemeClr val="tx1"/>
                          </a:solidFill>
                        </a:rPr>
                        <a:t>Diatoms : Autumn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b="1" dirty="0">
                          <a:solidFill>
                            <a:schemeClr val="tx1"/>
                          </a:solidFill>
                        </a:rPr>
                        <a:t>Greens : Autumn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983454"/>
                  </a:ext>
                </a:extLst>
              </a:tr>
              <a:tr h="309833"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579383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11.23±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0.29 </a:t>
                      </a:r>
                      <a:r>
                        <a:rPr lang="en-GB" sz="8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1.26±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0.36 </a:t>
                      </a:r>
                      <a:r>
                        <a:rPr lang="en-GB" sz="8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1.86±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0.36 </a:t>
                      </a:r>
                      <a:r>
                        <a:rPr lang="en-GB" sz="8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1.08±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0.36 </a:t>
                      </a:r>
                      <a:r>
                        <a:rPr lang="en-GB" sz="800" b="1" dirty="0">
                          <a:solidFill>
                            <a:schemeClr val="tx1"/>
                          </a:solidFill>
                        </a:rPr>
                        <a:t>**</a:t>
                      </a:r>
                      <a:endParaRPr lang="en-GB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-0.94±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0.38 </a:t>
                      </a:r>
                      <a:r>
                        <a:rPr lang="en-GB" sz="800" b="1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GB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3.82±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0.38 </a:t>
                      </a:r>
                      <a:r>
                        <a:rPr lang="en-GB" sz="8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0.58±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0.38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-0.13±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0.51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-1.78±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0.50 </a:t>
                      </a:r>
                      <a:r>
                        <a:rPr lang="en-GB" sz="8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-0.80±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0.50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0.94±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0.51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-3.44±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0.50 </a:t>
                      </a:r>
                      <a:r>
                        <a:rPr lang="en-GB" sz="8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-1.07± 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0.50 </a:t>
                      </a:r>
                      <a:r>
                        <a:rPr lang="en-GB" sz="800" b="1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GB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0.92±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0.51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-0.64±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0.51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-0.40±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0.51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710018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10.11±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0.78 </a:t>
                      </a:r>
                      <a:r>
                        <a:rPr lang="en-GB" sz="8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2.04±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0.74 </a:t>
                      </a:r>
                      <a:r>
                        <a:rPr lang="en-GB" sz="800" b="1" dirty="0">
                          <a:solidFill>
                            <a:schemeClr val="tx1"/>
                          </a:solidFill>
                        </a:rPr>
                        <a:t>**</a:t>
                      </a:r>
                      <a:endParaRPr lang="en-GB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2.60±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0.84 </a:t>
                      </a:r>
                      <a:r>
                        <a:rPr lang="en-GB" sz="800" b="1" dirty="0">
                          <a:solidFill>
                            <a:schemeClr val="tx1"/>
                          </a:solidFill>
                        </a:rPr>
                        <a:t>**</a:t>
                      </a:r>
                      <a:endParaRPr lang="en-GB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1.01±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1.08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-0.14±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0.78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5.20±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0.76 </a:t>
                      </a:r>
                      <a:r>
                        <a:rPr lang="en-GB" sz="8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1.39±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0.76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-1.02±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1.06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-3.06±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1.03 </a:t>
                      </a:r>
                      <a:r>
                        <a:rPr lang="en-GB" sz="800" b="1" dirty="0">
                          <a:solidFill>
                            <a:schemeClr val="tx1"/>
                          </a:solidFill>
                        </a:rPr>
                        <a:t>**</a:t>
                      </a:r>
                      <a:endParaRPr lang="en-GB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-1.46±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1.03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0.40±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1.06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-5.05±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1.03 </a:t>
                      </a:r>
                      <a:r>
                        <a:rPr lang="en-GB" sz="8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-2.06±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1.03 </a:t>
                      </a:r>
                      <a:r>
                        <a:rPr lang="en-GB" sz="800" b="1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GB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1.01±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1.08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-1.20±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1.06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-0.87±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1.06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35364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10.44±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0.79 </a:t>
                      </a:r>
                      <a:r>
                        <a:rPr lang="en-GB" sz="8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2.24±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0.74 </a:t>
                      </a:r>
                      <a:r>
                        <a:rPr lang="en-GB" sz="800" b="1" dirty="0">
                          <a:solidFill>
                            <a:schemeClr val="tx1"/>
                          </a:solidFill>
                        </a:rPr>
                        <a:t>**</a:t>
                      </a:r>
                      <a:endParaRPr lang="en-GB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2.68±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0.83 </a:t>
                      </a:r>
                      <a:r>
                        <a:rPr lang="en-GB" sz="800" b="1" dirty="0">
                          <a:solidFill>
                            <a:schemeClr val="tx1"/>
                          </a:solidFill>
                        </a:rPr>
                        <a:t>**</a:t>
                      </a:r>
                      <a:endParaRPr lang="en-GB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1.38±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0.88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-0.12±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0.77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5.20±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0.75 </a:t>
                      </a:r>
                      <a:r>
                        <a:rPr lang="en-GB" sz="8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1.39±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0.75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-1.01±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1.05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-3.07±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1.02 </a:t>
                      </a:r>
                      <a:r>
                        <a:rPr lang="en-GB" sz="800" b="1" dirty="0">
                          <a:solidFill>
                            <a:schemeClr val="tx1"/>
                          </a:solidFill>
                        </a:rPr>
                        <a:t>**</a:t>
                      </a:r>
                      <a:endParaRPr lang="en-GB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-1.46±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1.02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0.34±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1.04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-5.05±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1.02 </a:t>
                      </a:r>
                      <a:r>
                        <a:rPr lang="en-GB" sz="8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-2.06±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1.02 </a:t>
                      </a:r>
                      <a:r>
                        <a:rPr lang="en-GB" sz="800" b="1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GB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0.99±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1.06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-1.19±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1.05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-0.86±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1.05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31598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10.06±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0.89 </a:t>
                      </a:r>
                      <a:r>
                        <a:rPr lang="en-GB" sz="8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2.03±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0.77 </a:t>
                      </a:r>
                      <a:r>
                        <a:rPr lang="en-GB" sz="800" b="1" dirty="0">
                          <a:solidFill>
                            <a:schemeClr val="tx1"/>
                          </a:solidFill>
                        </a:rPr>
                        <a:t>**</a:t>
                      </a:r>
                      <a:endParaRPr lang="en-GB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2.12±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1.03 </a:t>
                      </a:r>
                      <a:r>
                        <a:rPr lang="en-GB" sz="800" b="1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GB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1.13±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0.92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-0.13±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0.77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5.20±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0.75 </a:t>
                      </a:r>
                      <a:r>
                        <a:rPr lang="en-GB" sz="8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1.39±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0.75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-0.99±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1.06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-3.07±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1.02 </a:t>
                      </a:r>
                      <a:r>
                        <a:rPr lang="en-GB" sz="800" b="1" dirty="0">
                          <a:solidFill>
                            <a:schemeClr val="tx1"/>
                          </a:solidFill>
                        </a:rPr>
                        <a:t>**</a:t>
                      </a:r>
                      <a:endParaRPr lang="en-GB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-1.46±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1.02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0.35±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1.04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-5.05±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1.02 </a:t>
                      </a:r>
                      <a:r>
                        <a:rPr lang="en-GB" sz="8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-2.06±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1.02 </a:t>
                      </a:r>
                      <a:r>
                        <a:rPr lang="en-GB" sz="800" b="1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GB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1.02±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1.07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-1.18±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1.05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-0.85±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1.05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873001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139.42±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58.95 </a:t>
                      </a:r>
                      <a:r>
                        <a:rPr lang="en-GB" sz="800" b="1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GB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1.97±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0.76 </a:t>
                      </a:r>
                      <a:r>
                        <a:rPr lang="en-GB" sz="800" b="1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GB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2.32±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1.04 </a:t>
                      </a:r>
                      <a:r>
                        <a:rPr lang="en-GB" sz="800" b="1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GB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0.97±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0.91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-0.10±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0.76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5.20±</a:t>
                      </a:r>
                    </a:p>
                    <a:p>
                      <a:r>
                        <a:rPr lang="en-GB" sz="800" baseline="0" dirty="0">
                          <a:solidFill>
                            <a:schemeClr val="tx1"/>
                          </a:solidFill>
                        </a:rPr>
                        <a:t>0.74</a:t>
                      </a:r>
                      <a:r>
                        <a:rPr lang="en-GB" sz="800" baseline="30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800" b="1" baseline="0" dirty="0">
                          <a:solidFill>
                            <a:schemeClr val="tx1"/>
                          </a:solidFill>
                        </a:rPr>
                        <a:t>***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1.39±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0.74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-1.06±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1.05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-3.07±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1.01 </a:t>
                      </a:r>
                      <a:r>
                        <a:rPr lang="en-GB" sz="800" b="1" dirty="0">
                          <a:solidFill>
                            <a:schemeClr val="tx1"/>
                          </a:solidFill>
                        </a:rPr>
                        <a:t>**</a:t>
                      </a:r>
                      <a:endParaRPr lang="en-GB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-1.46±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1.01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0.12±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1.06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-5.41±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1.03 </a:t>
                      </a:r>
                      <a:r>
                        <a:rPr lang="en-GB" sz="8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-2.31±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1.03 </a:t>
                      </a:r>
                      <a:r>
                        <a:rPr lang="en-GB" sz="800" b="1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GB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1.02±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1.05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-1.14±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-1.04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-0.82±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1.04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89171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226.14±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100.19 </a:t>
                      </a:r>
                      <a:r>
                        <a:rPr lang="en-GB" sz="800" b="1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GB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2.17±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1.73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1.64±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1.95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-0.88±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2.20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0.56±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1.83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5.81±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1.83 </a:t>
                      </a:r>
                      <a:r>
                        <a:rPr lang="en-GB" sz="800" b="1" dirty="0">
                          <a:solidFill>
                            <a:schemeClr val="tx1"/>
                          </a:solidFill>
                        </a:rPr>
                        <a:t>**</a:t>
                      </a:r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0.34±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1.83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-1.91±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2.24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-3.70±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2.24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-0.005±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2.24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-1.43±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2.11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-6.42±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2.11 </a:t>
                      </a:r>
                      <a:r>
                        <a:rPr lang="en-GB" sz="800" b="1" dirty="0">
                          <a:solidFill>
                            <a:schemeClr val="tx1"/>
                          </a:solidFill>
                        </a:rPr>
                        <a:t>**</a:t>
                      </a:r>
                      <a:endParaRPr lang="en-GB" sz="8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-1.91±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2.11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0.52±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2.16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-1.20±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2.16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0.56±</a:t>
                      </a:r>
                    </a:p>
                    <a:p>
                      <a:r>
                        <a:rPr lang="en-GB" sz="800" dirty="0">
                          <a:solidFill>
                            <a:schemeClr val="tx1"/>
                          </a:solidFill>
                        </a:rPr>
                        <a:t>2.16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122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0291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40;p27">
            <a:extLst>
              <a:ext uri="{FF2B5EF4-FFF2-40B4-BE49-F238E27FC236}">
                <a16:creationId xmlns:a16="http://schemas.microsoft.com/office/drawing/2014/main" id="{3B6C66C0-DCD5-DFB4-CF10-569ECAD2BFD0}"/>
              </a:ext>
            </a:extLst>
          </p:cNvPr>
          <p:cNvSpPr/>
          <p:nvPr/>
        </p:nvSpPr>
        <p:spPr>
          <a:xfrm>
            <a:off x="5584372" y="5008565"/>
            <a:ext cx="3558720" cy="13493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40;p27">
            <a:extLst>
              <a:ext uri="{FF2B5EF4-FFF2-40B4-BE49-F238E27FC236}">
                <a16:creationId xmlns:a16="http://schemas.microsoft.com/office/drawing/2014/main" id="{1BADE681-3C83-DABA-0BA1-5C436C612604}"/>
              </a:ext>
            </a:extLst>
          </p:cNvPr>
          <p:cNvSpPr/>
          <p:nvPr/>
        </p:nvSpPr>
        <p:spPr>
          <a:xfrm>
            <a:off x="5340918" y="617593"/>
            <a:ext cx="2422229" cy="14395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ctrTitle"/>
          </p:nvPr>
        </p:nvSpPr>
        <p:spPr>
          <a:xfrm>
            <a:off x="373537" y="261643"/>
            <a:ext cx="7703819" cy="7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Ecological Significance of Phytoplankton</a:t>
            </a:r>
            <a:endParaRPr sz="3000" dirty="0"/>
          </a:p>
        </p:txBody>
      </p:sp>
      <p:grpSp>
        <p:nvGrpSpPr>
          <p:cNvPr id="151" name="Google Shape;151;p27"/>
          <p:cNvGrpSpPr/>
          <p:nvPr/>
        </p:nvGrpSpPr>
        <p:grpSpPr>
          <a:xfrm>
            <a:off x="449650" y="4329175"/>
            <a:ext cx="544500" cy="553500"/>
            <a:chOff x="449650" y="4329175"/>
            <a:chExt cx="544500" cy="553500"/>
          </a:xfrm>
        </p:grpSpPr>
        <p:cxnSp>
          <p:nvCxnSpPr>
            <p:cNvPr id="152" name="Google Shape;152;p27"/>
            <p:cNvCxnSpPr/>
            <p:nvPr/>
          </p:nvCxnSpPr>
          <p:spPr>
            <a:xfrm>
              <a:off x="721900" y="4329175"/>
              <a:ext cx="0" cy="55350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27"/>
            <p:cNvCxnSpPr/>
            <p:nvPr/>
          </p:nvCxnSpPr>
          <p:spPr>
            <a:xfrm flipH="1">
              <a:off x="449650" y="4604350"/>
              <a:ext cx="544500" cy="210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" name="Google Shape;144;p27">
            <a:extLst>
              <a:ext uri="{FF2B5EF4-FFF2-40B4-BE49-F238E27FC236}">
                <a16:creationId xmlns:a16="http://schemas.microsoft.com/office/drawing/2014/main" id="{6B66DD2D-4A94-F4E0-1079-75ED770F4122}"/>
              </a:ext>
            </a:extLst>
          </p:cNvPr>
          <p:cNvGrpSpPr/>
          <p:nvPr/>
        </p:nvGrpSpPr>
        <p:grpSpPr>
          <a:xfrm>
            <a:off x="8362854" y="152811"/>
            <a:ext cx="463626" cy="1180982"/>
            <a:chOff x="5215075" y="854050"/>
            <a:chExt cx="877925" cy="1793725"/>
          </a:xfrm>
        </p:grpSpPr>
        <p:cxnSp>
          <p:nvCxnSpPr>
            <p:cNvPr id="17" name="Google Shape;145;p27">
              <a:extLst>
                <a:ext uri="{FF2B5EF4-FFF2-40B4-BE49-F238E27FC236}">
                  <a16:creationId xmlns:a16="http://schemas.microsoft.com/office/drawing/2014/main" id="{8B84082E-25D0-21B9-C60D-1808F34EA76E}"/>
                </a:ext>
              </a:extLst>
            </p:cNvPr>
            <p:cNvCxnSpPr/>
            <p:nvPr/>
          </p:nvCxnSpPr>
          <p:spPr>
            <a:xfrm>
              <a:off x="6093000" y="854050"/>
              <a:ext cx="0" cy="81120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46;p27">
              <a:extLst>
                <a:ext uri="{FF2B5EF4-FFF2-40B4-BE49-F238E27FC236}">
                  <a16:creationId xmlns:a16="http://schemas.microsoft.com/office/drawing/2014/main" id="{CE3EFB66-6791-296E-C927-E13A96044CA3}"/>
                </a:ext>
              </a:extLst>
            </p:cNvPr>
            <p:cNvCxnSpPr/>
            <p:nvPr/>
          </p:nvCxnSpPr>
          <p:spPr>
            <a:xfrm>
              <a:off x="6093000" y="1836575"/>
              <a:ext cx="0" cy="81120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47;p27">
              <a:extLst>
                <a:ext uri="{FF2B5EF4-FFF2-40B4-BE49-F238E27FC236}">
                  <a16:creationId xmlns:a16="http://schemas.microsoft.com/office/drawing/2014/main" id="{2020E66C-2DD4-FC8C-1541-1F0EFF52694C}"/>
                </a:ext>
              </a:extLst>
            </p:cNvPr>
            <p:cNvCxnSpPr/>
            <p:nvPr/>
          </p:nvCxnSpPr>
          <p:spPr>
            <a:xfrm>
              <a:off x="5453468" y="1090450"/>
              <a:ext cx="574800" cy="57480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148;p27">
              <a:extLst>
                <a:ext uri="{FF2B5EF4-FFF2-40B4-BE49-F238E27FC236}">
                  <a16:creationId xmlns:a16="http://schemas.microsoft.com/office/drawing/2014/main" id="{1359CD11-724B-3A1B-6530-98CE804484CC}"/>
                </a:ext>
              </a:extLst>
            </p:cNvPr>
            <p:cNvCxnSpPr/>
            <p:nvPr/>
          </p:nvCxnSpPr>
          <p:spPr>
            <a:xfrm>
              <a:off x="5215075" y="1748300"/>
              <a:ext cx="784500" cy="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149;p27">
              <a:extLst>
                <a:ext uri="{FF2B5EF4-FFF2-40B4-BE49-F238E27FC236}">
                  <a16:creationId xmlns:a16="http://schemas.microsoft.com/office/drawing/2014/main" id="{410F1BFF-BEF6-FD65-06E1-66364A23B05E}"/>
                </a:ext>
              </a:extLst>
            </p:cNvPr>
            <p:cNvCxnSpPr/>
            <p:nvPr/>
          </p:nvCxnSpPr>
          <p:spPr>
            <a:xfrm rot="10800000" flipH="1">
              <a:off x="5453468" y="1831350"/>
              <a:ext cx="574800" cy="57480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63C585E-F45B-FA14-0641-140D787E455F}"/>
              </a:ext>
            </a:extLst>
          </p:cNvPr>
          <p:cNvGrpSpPr/>
          <p:nvPr/>
        </p:nvGrpSpPr>
        <p:grpSpPr>
          <a:xfrm>
            <a:off x="449650" y="872136"/>
            <a:ext cx="7989316" cy="2973485"/>
            <a:chOff x="476572" y="1417882"/>
            <a:chExt cx="7989316" cy="297348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C3AA02C-510E-B5C1-90CC-55C6C0BB8ED8}"/>
                </a:ext>
              </a:extLst>
            </p:cNvPr>
            <p:cNvGrpSpPr/>
            <p:nvPr/>
          </p:nvGrpSpPr>
          <p:grpSpPr>
            <a:xfrm>
              <a:off x="476572" y="1417882"/>
              <a:ext cx="7989316" cy="2973485"/>
              <a:chOff x="476572" y="1417882"/>
              <a:chExt cx="7989316" cy="2973485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5E90E5D-F4EA-6858-0ACE-DB3DC6F26B6E}"/>
                  </a:ext>
                </a:extLst>
              </p:cNvPr>
              <p:cNvGrpSpPr/>
              <p:nvPr/>
            </p:nvGrpSpPr>
            <p:grpSpPr>
              <a:xfrm>
                <a:off x="476572" y="1417882"/>
                <a:ext cx="7989316" cy="1246495"/>
                <a:chOff x="476572" y="1417882"/>
                <a:chExt cx="7989316" cy="1246495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27FABD0-367A-3501-586E-5F97CFB214D6}"/>
                    </a:ext>
                  </a:extLst>
                </p:cNvPr>
                <p:cNvSpPr txBox="1"/>
                <p:nvPr/>
              </p:nvSpPr>
              <p:spPr>
                <a:xfrm>
                  <a:off x="476572" y="1417882"/>
                  <a:ext cx="7989316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GB" sz="1800" dirty="0"/>
                    <a:t>Phytoplankton are:</a:t>
                  </a:r>
                </a:p>
                <a:p>
                  <a:pPr marL="285750" lvl="2" indent="-285750">
                    <a:buFont typeface="Arial" panose="020B0604020202020204" pitchFamily="34" charset="0"/>
                    <a:buChar char="•"/>
                  </a:pPr>
                  <a:endParaRPr lang="en-GB" sz="1800" dirty="0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F0DD3B4-DD05-254B-3731-E695AE69FAF8}"/>
                    </a:ext>
                  </a:extLst>
                </p:cNvPr>
                <p:cNvSpPr txBox="1"/>
                <p:nvPr/>
              </p:nvSpPr>
              <p:spPr>
                <a:xfrm>
                  <a:off x="815340" y="1741047"/>
                  <a:ext cx="7376093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lvl="8" indent="-285750">
                    <a:buFont typeface="Arial" panose="020B0604020202020204" pitchFamily="34" charset="0"/>
                    <a:buChar char="•"/>
                  </a:pPr>
                  <a:r>
                    <a:rPr lang="en-GB" sz="1800" dirty="0"/>
                    <a:t>key primary producers </a:t>
                  </a:r>
                </a:p>
                <a:p>
                  <a:pPr marL="285750" lvl="8" indent="-285750">
                    <a:buFont typeface="Arial" panose="020B0604020202020204" pitchFamily="34" charset="0"/>
                    <a:buChar char="•"/>
                  </a:pPr>
                  <a:r>
                    <a:rPr lang="en-GB" sz="1800" dirty="0"/>
                    <a:t>provide a major source of biodiversity</a:t>
                  </a:r>
                </a:p>
                <a:p>
                  <a:pPr marL="285750" lvl="8" indent="-285750">
                    <a:buFont typeface="Arial" panose="020B0604020202020204" pitchFamily="34" charset="0"/>
                    <a:buChar char="•"/>
                  </a:pPr>
                  <a:r>
                    <a:rPr lang="en-GB" sz="1800" dirty="0"/>
                    <a:t>key indicators of aquatic ecosystem health (Monier et al., 2015) </a:t>
                  </a: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B8DBA53F-F408-02FA-7D85-C52A1ED7EF26}"/>
                  </a:ext>
                </a:extLst>
              </p:cNvPr>
              <p:cNvGrpSpPr/>
              <p:nvPr/>
            </p:nvGrpSpPr>
            <p:grpSpPr>
              <a:xfrm>
                <a:off x="1052945" y="2936967"/>
                <a:ext cx="7038110" cy="1454400"/>
                <a:chOff x="1231841" y="3104110"/>
                <a:chExt cx="7038110" cy="1454400"/>
              </a:xfrm>
            </p:grpSpPr>
            <p:pic>
              <p:nvPicPr>
                <p:cNvPr id="8194" name="Picture 2" descr="Phytoplankton">
                  <a:extLst>
                    <a:ext uri="{FF2B5EF4-FFF2-40B4-BE49-F238E27FC236}">
                      <a16:creationId xmlns:a16="http://schemas.microsoft.com/office/drawing/2014/main" id="{E9DA7819-6D40-2E65-7A65-17609EEFEF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30751" y="3104110"/>
                  <a:ext cx="1939200" cy="14544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196" name="Picture 4" descr="Phytoplankton like it hot: Warming boosts biodiversity and photosynthesis  in phytoplankton - Queen Mary University of London">
                  <a:extLst>
                    <a:ext uri="{FF2B5EF4-FFF2-40B4-BE49-F238E27FC236}">
                      <a16:creationId xmlns:a16="http://schemas.microsoft.com/office/drawing/2014/main" id="{3EFCBD1D-B9E4-14D0-67B9-AAF085C6D5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31841" y="3104110"/>
                  <a:ext cx="2268104" cy="14530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2AE9710-A304-4906-E36F-C19C18DAB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66852" y="2936967"/>
              <a:ext cx="1939200" cy="14544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84D248E-03F7-B9F8-5E7A-9C76C2F037EF}"/>
              </a:ext>
            </a:extLst>
          </p:cNvPr>
          <p:cNvSpPr txBox="1"/>
          <p:nvPr/>
        </p:nvSpPr>
        <p:spPr>
          <a:xfrm>
            <a:off x="8800811" y="4682912"/>
            <a:ext cx="303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44DF7B18-D249-34FD-E610-80A79728E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40;p27">
            <a:extLst>
              <a:ext uri="{FF2B5EF4-FFF2-40B4-BE49-F238E27FC236}">
                <a16:creationId xmlns:a16="http://schemas.microsoft.com/office/drawing/2014/main" id="{38E1DDB6-4492-7835-CFF5-F2CC8C870320}"/>
              </a:ext>
            </a:extLst>
          </p:cNvPr>
          <p:cNvSpPr/>
          <p:nvPr/>
        </p:nvSpPr>
        <p:spPr>
          <a:xfrm>
            <a:off x="5584372" y="5008565"/>
            <a:ext cx="3558720" cy="13493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40;p27">
            <a:extLst>
              <a:ext uri="{FF2B5EF4-FFF2-40B4-BE49-F238E27FC236}">
                <a16:creationId xmlns:a16="http://schemas.microsoft.com/office/drawing/2014/main" id="{071AB540-2301-C99D-38A8-16ED11A00578}"/>
              </a:ext>
            </a:extLst>
          </p:cNvPr>
          <p:cNvSpPr/>
          <p:nvPr/>
        </p:nvSpPr>
        <p:spPr>
          <a:xfrm>
            <a:off x="2811078" y="599348"/>
            <a:ext cx="2422229" cy="14395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7">
            <a:extLst>
              <a:ext uri="{FF2B5EF4-FFF2-40B4-BE49-F238E27FC236}">
                <a16:creationId xmlns:a16="http://schemas.microsoft.com/office/drawing/2014/main" id="{AD62DE3A-13D8-C446-46ED-17B14C7B630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73537" y="261643"/>
            <a:ext cx="6347325" cy="7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Harmful Algal Blooms</a:t>
            </a:r>
            <a:endParaRPr sz="3000" dirty="0"/>
          </a:p>
        </p:txBody>
      </p:sp>
      <p:grpSp>
        <p:nvGrpSpPr>
          <p:cNvPr id="151" name="Google Shape;151;p27">
            <a:extLst>
              <a:ext uri="{FF2B5EF4-FFF2-40B4-BE49-F238E27FC236}">
                <a16:creationId xmlns:a16="http://schemas.microsoft.com/office/drawing/2014/main" id="{3318DCE6-E1E0-45A0-347A-6346D962487C}"/>
              </a:ext>
            </a:extLst>
          </p:cNvPr>
          <p:cNvGrpSpPr/>
          <p:nvPr/>
        </p:nvGrpSpPr>
        <p:grpSpPr>
          <a:xfrm>
            <a:off x="308701" y="4522532"/>
            <a:ext cx="544500" cy="553500"/>
            <a:chOff x="449650" y="4329175"/>
            <a:chExt cx="544500" cy="553500"/>
          </a:xfrm>
        </p:grpSpPr>
        <p:cxnSp>
          <p:nvCxnSpPr>
            <p:cNvPr id="152" name="Google Shape;152;p27">
              <a:extLst>
                <a:ext uri="{FF2B5EF4-FFF2-40B4-BE49-F238E27FC236}">
                  <a16:creationId xmlns:a16="http://schemas.microsoft.com/office/drawing/2014/main" id="{08D5709B-1EB9-050A-342B-160870C9BBA0}"/>
                </a:ext>
              </a:extLst>
            </p:cNvPr>
            <p:cNvCxnSpPr/>
            <p:nvPr/>
          </p:nvCxnSpPr>
          <p:spPr>
            <a:xfrm>
              <a:off x="721900" y="4329175"/>
              <a:ext cx="0" cy="55350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27">
              <a:extLst>
                <a:ext uri="{FF2B5EF4-FFF2-40B4-BE49-F238E27FC236}">
                  <a16:creationId xmlns:a16="http://schemas.microsoft.com/office/drawing/2014/main" id="{B15E359B-04DB-B1D5-1A92-EB71166F01E7}"/>
                </a:ext>
              </a:extLst>
            </p:cNvPr>
            <p:cNvCxnSpPr/>
            <p:nvPr/>
          </p:nvCxnSpPr>
          <p:spPr>
            <a:xfrm flipH="1">
              <a:off x="449650" y="4604350"/>
              <a:ext cx="544500" cy="210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" name="Google Shape;144;p27">
            <a:extLst>
              <a:ext uri="{FF2B5EF4-FFF2-40B4-BE49-F238E27FC236}">
                <a16:creationId xmlns:a16="http://schemas.microsoft.com/office/drawing/2014/main" id="{72507B26-AB1A-4E32-499A-AAE18E91C7B9}"/>
              </a:ext>
            </a:extLst>
          </p:cNvPr>
          <p:cNvGrpSpPr/>
          <p:nvPr/>
        </p:nvGrpSpPr>
        <p:grpSpPr>
          <a:xfrm>
            <a:off x="8362854" y="152811"/>
            <a:ext cx="463626" cy="1180982"/>
            <a:chOff x="5215075" y="854050"/>
            <a:chExt cx="877925" cy="1793725"/>
          </a:xfrm>
        </p:grpSpPr>
        <p:cxnSp>
          <p:nvCxnSpPr>
            <p:cNvPr id="17" name="Google Shape;145;p27">
              <a:extLst>
                <a:ext uri="{FF2B5EF4-FFF2-40B4-BE49-F238E27FC236}">
                  <a16:creationId xmlns:a16="http://schemas.microsoft.com/office/drawing/2014/main" id="{2EDD4001-BE53-9A4D-E12D-DD8404B25853}"/>
                </a:ext>
              </a:extLst>
            </p:cNvPr>
            <p:cNvCxnSpPr/>
            <p:nvPr/>
          </p:nvCxnSpPr>
          <p:spPr>
            <a:xfrm>
              <a:off x="6093000" y="854050"/>
              <a:ext cx="0" cy="81120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46;p27">
              <a:extLst>
                <a:ext uri="{FF2B5EF4-FFF2-40B4-BE49-F238E27FC236}">
                  <a16:creationId xmlns:a16="http://schemas.microsoft.com/office/drawing/2014/main" id="{4EEDD8E9-DFBD-8D47-9588-2F840372209A}"/>
                </a:ext>
              </a:extLst>
            </p:cNvPr>
            <p:cNvCxnSpPr/>
            <p:nvPr/>
          </p:nvCxnSpPr>
          <p:spPr>
            <a:xfrm>
              <a:off x="6093000" y="1836575"/>
              <a:ext cx="0" cy="81120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47;p27">
              <a:extLst>
                <a:ext uri="{FF2B5EF4-FFF2-40B4-BE49-F238E27FC236}">
                  <a16:creationId xmlns:a16="http://schemas.microsoft.com/office/drawing/2014/main" id="{D6C94AE4-A3B5-269F-D457-CC3A4E33D776}"/>
                </a:ext>
              </a:extLst>
            </p:cNvPr>
            <p:cNvCxnSpPr/>
            <p:nvPr/>
          </p:nvCxnSpPr>
          <p:spPr>
            <a:xfrm>
              <a:off x="5453468" y="1090450"/>
              <a:ext cx="574800" cy="57480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148;p27">
              <a:extLst>
                <a:ext uri="{FF2B5EF4-FFF2-40B4-BE49-F238E27FC236}">
                  <a16:creationId xmlns:a16="http://schemas.microsoft.com/office/drawing/2014/main" id="{9AA63AB3-F551-EF14-9F04-CFA31DE947EB}"/>
                </a:ext>
              </a:extLst>
            </p:cNvPr>
            <p:cNvCxnSpPr/>
            <p:nvPr/>
          </p:nvCxnSpPr>
          <p:spPr>
            <a:xfrm>
              <a:off x="5215075" y="1748300"/>
              <a:ext cx="784500" cy="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149;p27">
              <a:extLst>
                <a:ext uri="{FF2B5EF4-FFF2-40B4-BE49-F238E27FC236}">
                  <a16:creationId xmlns:a16="http://schemas.microsoft.com/office/drawing/2014/main" id="{C17E8F28-C2A1-CBB2-8739-2A7D74EDDE68}"/>
                </a:ext>
              </a:extLst>
            </p:cNvPr>
            <p:cNvCxnSpPr/>
            <p:nvPr/>
          </p:nvCxnSpPr>
          <p:spPr>
            <a:xfrm rot="10800000" flipH="1">
              <a:off x="5453468" y="1831350"/>
              <a:ext cx="574800" cy="57480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40D38D9-24A7-0C9E-007B-E899D397E8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5077"/>
          <a:stretch/>
        </p:blipFill>
        <p:spPr>
          <a:xfrm>
            <a:off x="733761" y="941036"/>
            <a:ext cx="7676478" cy="32614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03C5C9-A826-C92C-F039-8B32BC330648}"/>
              </a:ext>
            </a:extLst>
          </p:cNvPr>
          <p:cNvSpPr txBox="1"/>
          <p:nvPr/>
        </p:nvSpPr>
        <p:spPr>
          <a:xfrm>
            <a:off x="733761" y="4297737"/>
            <a:ext cx="7940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Global trend of algal blooms in large freshwater lakes between 2003 and 2022 (Wang et al. 2025)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21F60D-A35C-E6C9-B890-B256C5D564CD}"/>
              </a:ext>
            </a:extLst>
          </p:cNvPr>
          <p:cNvSpPr txBox="1"/>
          <p:nvPr/>
        </p:nvSpPr>
        <p:spPr>
          <a:xfrm>
            <a:off x="8800811" y="4682912"/>
            <a:ext cx="303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43424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40;p27">
            <a:extLst>
              <a:ext uri="{FF2B5EF4-FFF2-40B4-BE49-F238E27FC236}">
                <a16:creationId xmlns:a16="http://schemas.microsoft.com/office/drawing/2014/main" id="{3B6C66C0-DCD5-DFB4-CF10-569ECAD2BFD0}"/>
              </a:ext>
            </a:extLst>
          </p:cNvPr>
          <p:cNvSpPr/>
          <p:nvPr/>
        </p:nvSpPr>
        <p:spPr>
          <a:xfrm>
            <a:off x="5584372" y="5008565"/>
            <a:ext cx="3558720" cy="13493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40;p27">
            <a:extLst>
              <a:ext uri="{FF2B5EF4-FFF2-40B4-BE49-F238E27FC236}">
                <a16:creationId xmlns:a16="http://schemas.microsoft.com/office/drawing/2014/main" id="{1BADE681-3C83-DABA-0BA1-5C436C612604}"/>
              </a:ext>
            </a:extLst>
          </p:cNvPr>
          <p:cNvSpPr/>
          <p:nvPr/>
        </p:nvSpPr>
        <p:spPr>
          <a:xfrm>
            <a:off x="2811078" y="599348"/>
            <a:ext cx="2422229" cy="14395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ctrTitle"/>
          </p:nvPr>
        </p:nvSpPr>
        <p:spPr>
          <a:xfrm>
            <a:off x="373537" y="261643"/>
            <a:ext cx="6347325" cy="7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Harmful Algal Blooms</a:t>
            </a:r>
            <a:endParaRPr sz="3000" dirty="0"/>
          </a:p>
        </p:txBody>
      </p:sp>
      <p:grpSp>
        <p:nvGrpSpPr>
          <p:cNvPr id="151" name="Google Shape;151;p27"/>
          <p:cNvGrpSpPr/>
          <p:nvPr/>
        </p:nvGrpSpPr>
        <p:grpSpPr>
          <a:xfrm>
            <a:off x="308701" y="4522532"/>
            <a:ext cx="544500" cy="553500"/>
            <a:chOff x="449650" y="4329175"/>
            <a:chExt cx="544500" cy="553500"/>
          </a:xfrm>
        </p:grpSpPr>
        <p:cxnSp>
          <p:nvCxnSpPr>
            <p:cNvPr id="152" name="Google Shape;152;p27"/>
            <p:cNvCxnSpPr/>
            <p:nvPr/>
          </p:nvCxnSpPr>
          <p:spPr>
            <a:xfrm>
              <a:off x="721900" y="4329175"/>
              <a:ext cx="0" cy="55350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27"/>
            <p:cNvCxnSpPr/>
            <p:nvPr/>
          </p:nvCxnSpPr>
          <p:spPr>
            <a:xfrm flipH="1">
              <a:off x="449650" y="4604350"/>
              <a:ext cx="544500" cy="210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" name="Google Shape;144;p27">
            <a:extLst>
              <a:ext uri="{FF2B5EF4-FFF2-40B4-BE49-F238E27FC236}">
                <a16:creationId xmlns:a16="http://schemas.microsoft.com/office/drawing/2014/main" id="{6B66DD2D-4A94-F4E0-1079-75ED770F4122}"/>
              </a:ext>
            </a:extLst>
          </p:cNvPr>
          <p:cNvGrpSpPr/>
          <p:nvPr/>
        </p:nvGrpSpPr>
        <p:grpSpPr>
          <a:xfrm>
            <a:off x="8362854" y="152811"/>
            <a:ext cx="463626" cy="1180982"/>
            <a:chOff x="5215075" y="854050"/>
            <a:chExt cx="877925" cy="1793725"/>
          </a:xfrm>
        </p:grpSpPr>
        <p:cxnSp>
          <p:nvCxnSpPr>
            <p:cNvPr id="17" name="Google Shape;145;p27">
              <a:extLst>
                <a:ext uri="{FF2B5EF4-FFF2-40B4-BE49-F238E27FC236}">
                  <a16:creationId xmlns:a16="http://schemas.microsoft.com/office/drawing/2014/main" id="{8B84082E-25D0-21B9-C60D-1808F34EA76E}"/>
                </a:ext>
              </a:extLst>
            </p:cNvPr>
            <p:cNvCxnSpPr/>
            <p:nvPr/>
          </p:nvCxnSpPr>
          <p:spPr>
            <a:xfrm>
              <a:off x="6093000" y="854050"/>
              <a:ext cx="0" cy="81120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46;p27">
              <a:extLst>
                <a:ext uri="{FF2B5EF4-FFF2-40B4-BE49-F238E27FC236}">
                  <a16:creationId xmlns:a16="http://schemas.microsoft.com/office/drawing/2014/main" id="{CE3EFB66-6791-296E-C927-E13A96044CA3}"/>
                </a:ext>
              </a:extLst>
            </p:cNvPr>
            <p:cNvCxnSpPr/>
            <p:nvPr/>
          </p:nvCxnSpPr>
          <p:spPr>
            <a:xfrm>
              <a:off x="6093000" y="1836575"/>
              <a:ext cx="0" cy="81120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47;p27">
              <a:extLst>
                <a:ext uri="{FF2B5EF4-FFF2-40B4-BE49-F238E27FC236}">
                  <a16:creationId xmlns:a16="http://schemas.microsoft.com/office/drawing/2014/main" id="{2020E66C-2DD4-FC8C-1541-1F0EFF52694C}"/>
                </a:ext>
              </a:extLst>
            </p:cNvPr>
            <p:cNvCxnSpPr/>
            <p:nvPr/>
          </p:nvCxnSpPr>
          <p:spPr>
            <a:xfrm>
              <a:off x="5453468" y="1090450"/>
              <a:ext cx="574800" cy="57480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148;p27">
              <a:extLst>
                <a:ext uri="{FF2B5EF4-FFF2-40B4-BE49-F238E27FC236}">
                  <a16:creationId xmlns:a16="http://schemas.microsoft.com/office/drawing/2014/main" id="{1359CD11-724B-3A1B-6530-98CE804484CC}"/>
                </a:ext>
              </a:extLst>
            </p:cNvPr>
            <p:cNvCxnSpPr/>
            <p:nvPr/>
          </p:nvCxnSpPr>
          <p:spPr>
            <a:xfrm>
              <a:off x="5215075" y="1748300"/>
              <a:ext cx="784500" cy="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149;p27">
              <a:extLst>
                <a:ext uri="{FF2B5EF4-FFF2-40B4-BE49-F238E27FC236}">
                  <a16:creationId xmlns:a16="http://schemas.microsoft.com/office/drawing/2014/main" id="{410F1BFF-BEF6-FD65-06E1-66364A23B05E}"/>
                </a:ext>
              </a:extLst>
            </p:cNvPr>
            <p:cNvCxnSpPr/>
            <p:nvPr/>
          </p:nvCxnSpPr>
          <p:spPr>
            <a:xfrm rot="10800000" flipH="1">
              <a:off x="5453468" y="1831350"/>
              <a:ext cx="574800" cy="57480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219E845-8252-4F64-E4FB-C7AC2B53BBED}"/>
              </a:ext>
            </a:extLst>
          </p:cNvPr>
          <p:cNvGrpSpPr/>
          <p:nvPr/>
        </p:nvGrpSpPr>
        <p:grpSpPr>
          <a:xfrm>
            <a:off x="1740469" y="946091"/>
            <a:ext cx="6193688" cy="3714069"/>
            <a:chOff x="1740469" y="946091"/>
            <a:chExt cx="6193688" cy="371406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D07B0F9-60D9-BDF6-4072-3D8151D211B4}"/>
                </a:ext>
              </a:extLst>
            </p:cNvPr>
            <p:cNvGrpSpPr/>
            <p:nvPr/>
          </p:nvGrpSpPr>
          <p:grpSpPr>
            <a:xfrm>
              <a:off x="1740469" y="946091"/>
              <a:ext cx="6193688" cy="3714069"/>
              <a:chOff x="1740469" y="946091"/>
              <a:chExt cx="6193688" cy="3714069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45FD905C-78E9-ED7B-EB1E-83A5AC7EA180}"/>
                  </a:ext>
                </a:extLst>
              </p:cNvPr>
              <p:cNvSpPr/>
              <p:nvPr/>
            </p:nvSpPr>
            <p:spPr>
              <a:xfrm>
                <a:off x="3738517" y="955298"/>
                <a:ext cx="1666966" cy="711900"/>
              </a:xfrm>
              <a:prstGeom prst="roundRect">
                <a:avLst/>
              </a:prstGeom>
              <a:solidFill>
                <a:schemeClr val="accent1">
                  <a:lumMod val="9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dirty="0">
                    <a:solidFill>
                      <a:sysClr val="windowText" lastClr="000000"/>
                    </a:solidFill>
                  </a:rPr>
                  <a:t>Increase in phytoplankton abundance</a:t>
                </a:r>
              </a:p>
            </p:txBody>
          </p:sp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F5EF4683-2107-52E3-9DDC-BC312AE71811}"/>
                  </a:ext>
                </a:extLst>
              </p:cNvPr>
              <p:cNvSpPr/>
              <p:nvPr/>
            </p:nvSpPr>
            <p:spPr>
              <a:xfrm>
                <a:off x="5614984" y="2053479"/>
                <a:ext cx="1666966" cy="711900"/>
              </a:xfrm>
              <a:prstGeom prst="roundRect">
                <a:avLst/>
              </a:prstGeom>
              <a:solidFill>
                <a:schemeClr val="accent1">
                  <a:lumMod val="9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dirty="0">
                    <a:solidFill>
                      <a:sysClr val="windowText" lastClr="000000"/>
                    </a:solidFill>
                  </a:rPr>
                  <a:t>Increase in DOM</a:t>
                </a:r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6AAAA40B-655C-E221-3C6E-A834703763AD}"/>
                  </a:ext>
                </a:extLst>
              </p:cNvPr>
              <p:cNvSpPr/>
              <p:nvPr/>
            </p:nvSpPr>
            <p:spPr>
              <a:xfrm>
                <a:off x="5656200" y="3864584"/>
                <a:ext cx="1666965" cy="795576"/>
              </a:xfrm>
              <a:prstGeom prst="roundRect">
                <a:avLst/>
              </a:prstGeom>
              <a:solidFill>
                <a:schemeClr val="accent1">
                  <a:lumMod val="9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SG" dirty="0">
                    <a:solidFill>
                      <a:sysClr val="windowText" lastClr="000000"/>
                    </a:solidFill>
                  </a:rPr>
                  <a:t>Disinfection Byproducts (DBP) </a:t>
                </a:r>
              </a:p>
            </p:txBody>
          </p:sp>
          <p:sp>
            <p:nvSpPr>
              <p:cNvPr id="7" name="Arrow: Right 6">
                <a:extLst>
                  <a:ext uri="{FF2B5EF4-FFF2-40B4-BE49-F238E27FC236}">
                    <a16:creationId xmlns:a16="http://schemas.microsoft.com/office/drawing/2014/main" id="{3E65B643-0044-5F38-7620-71A98EDF7918}"/>
                  </a:ext>
                </a:extLst>
              </p:cNvPr>
              <p:cNvSpPr/>
              <p:nvPr/>
            </p:nvSpPr>
            <p:spPr>
              <a:xfrm rot="5400000">
                <a:off x="6097625" y="3123536"/>
                <a:ext cx="853256" cy="451992"/>
              </a:xfrm>
              <a:prstGeom prst="rightArrow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790D35-9D40-4F5B-757E-24D5C77D39F5}"/>
                  </a:ext>
                </a:extLst>
              </p:cNvPr>
              <p:cNvSpPr txBox="1"/>
              <p:nvPr/>
            </p:nvSpPr>
            <p:spPr>
              <a:xfrm>
                <a:off x="6604556" y="2992959"/>
                <a:ext cx="132960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SG" dirty="0">
                    <a:solidFill>
                      <a:schemeClr val="tx1"/>
                    </a:solidFill>
                  </a:rPr>
                  <a:t>Disinfection process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A05142-5581-5194-2EB8-EB7B2F1DD105}"/>
                  </a:ext>
                </a:extLst>
              </p:cNvPr>
              <p:cNvSpPr txBox="1"/>
              <p:nvPr/>
            </p:nvSpPr>
            <p:spPr>
              <a:xfrm>
                <a:off x="4945088" y="3081605"/>
                <a:ext cx="133227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SG" dirty="0">
                    <a:solidFill>
                      <a:schemeClr val="tx1"/>
                    </a:solidFill>
                  </a:rPr>
                  <a:t>Halogenation</a:t>
                </a: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A83BBD65-DD21-77E7-E435-8A2A89085DC9}"/>
                  </a:ext>
                </a:extLst>
              </p:cNvPr>
              <p:cNvSpPr/>
              <p:nvPr/>
            </p:nvSpPr>
            <p:spPr>
              <a:xfrm>
                <a:off x="1740469" y="2071499"/>
                <a:ext cx="1666965" cy="307777"/>
              </a:xfrm>
              <a:prstGeom prst="roundRect">
                <a:avLst/>
              </a:prstGeom>
              <a:solidFill>
                <a:schemeClr val="accent1">
                  <a:lumMod val="9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SG" dirty="0">
                    <a:solidFill>
                      <a:schemeClr val="tx1"/>
                    </a:solidFill>
                  </a:rPr>
                  <a:t>“Dead Zones”</a:t>
                </a:r>
                <a:endParaRPr lang="en-SG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EED8F07-2969-A18A-A5B6-5EE33E45130E}"/>
                  </a:ext>
                </a:extLst>
              </p:cNvPr>
              <p:cNvSpPr txBox="1"/>
              <p:nvPr/>
            </p:nvSpPr>
            <p:spPr>
              <a:xfrm>
                <a:off x="5186967" y="946091"/>
                <a:ext cx="166696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SG" dirty="0">
                    <a:solidFill>
                      <a:schemeClr val="tx1"/>
                    </a:solidFill>
                  </a:rPr>
                  <a:t>Death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F5DACD-513A-034C-3493-29DB140467E2}"/>
                  </a:ext>
                </a:extLst>
              </p:cNvPr>
              <p:cNvSpPr txBox="1"/>
              <p:nvPr/>
            </p:nvSpPr>
            <p:spPr>
              <a:xfrm>
                <a:off x="2301715" y="947319"/>
                <a:ext cx="166696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SG" dirty="0">
                    <a:solidFill>
                      <a:schemeClr val="tx1"/>
                    </a:solidFill>
                  </a:rPr>
                  <a:t>Death</a:t>
                </a:r>
              </a:p>
            </p:txBody>
          </p:sp>
        </p:grpSp>
        <p:sp>
          <p:nvSpPr>
            <p:cNvPr id="27" name="Arrow: Bent 26">
              <a:extLst>
                <a:ext uri="{FF2B5EF4-FFF2-40B4-BE49-F238E27FC236}">
                  <a16:creationId xmlns:a16="http://schemas.microsoft.com/office/drawing/2014/main" id="{D6882D56-7206-DD42-57CA-2D2E4F067FF4}"/>
                </a:ext>
              </a:extLst>
            </p:cNvPr>
            <p:cNvSpPr/>
            <p:nvPr/>
          </p:nvSpPr>
          <p:spPr>
            <a:xfrm rot="5400000">
              <a:off x="5885819" y="1085614"/>
              <a:ext cx="685788" cy="984292"/>
            </a:xfrm>
            <a:prstGeom prst="bentArrow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8" name="Arrow: Bent 27">
              <a:extLst>
                <a:ext uri="{FF2B5EF4-FFF2-40B4-BE49-F238E27FC236}">
                  <a16:creationId xmlns:a16="http://schemas.microsoft.com/office/drawing/2014/main" id="{0499FB3E-9264-9083-606E-3A68CBB9D8D2}"/>
                </a:ext>
              </a:extLst>
            </p:cNvPr>
            <p:cNvSpPr/>
            <p:nvPr/>
          </p:nvSpPr>
          <p:spPr>
            <a:xfrm rot="5400000" flipV="1">
              <a:off x="2572394" y="1104617"/>
              <a:ext cx="685788" cy="984291"/>
            </a:xfrm>
            <a:prstGeom prst="bentArrow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pic>
        <p:nvPicPr>
          <p:cNvPr id="35" name="Picture 34" descr="A black and white triangle with a skull and crossbones&#10;&#10;AI-generated content may be incorrect.">
            <a:extLst>
              <a:ext uri="{FF2B5EF4-FFF2-40B4-BE49-F238E27FC236}">
                <a16:creationId xmlns:a16="http://schemas.microsoft.com/office/drawing/2014/main" id="{AB8FD72A-36DB-B5B3-06CC-2A5F1CD18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487843" y="3864584"/>
            <a:ext cx="892628" cy="738650"/>
          </a:xfrm>
          <a:prstGeom prst="rect">
            <a:avLst/>
          </a:prstGeom>
        </p:spPr>
      </p:pic>
      <p:pic>
        <p:nvPicPr>
          <p:cNvPr id="38" name="Picture 37" descr="A fish in green water&#10;&#10;AI-generated content may be incorrect.">
            <a:extLst>
              <a:ext uri="{FF2B5EF4-FFF2-40B4-BE49-F238E27FC236}">
                <a16:creationId xmlns:a16="http://schemas.microsoft.com/office/drawing/2014/main" id="{2E2BB8F1-BB87-5004-27ED-33DEE08BB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409440" y="2718095"/>
            <a:ext cx="2466896" cy="16670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5994B9-2382-D443-CCE7-075B93F1ADFC}"/>
              </a:ext>
            </a:extLst>
          </p:cNvPr>
          <p:cNvSpPr txBox="1"/>
          <p:nvPr/>
        </p:nvSpPr>
        <p:spPr>
          <a:xfrm>
            <a:off x="8800811" y="4682912"/>
            <a:ext cx="303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99204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EC6AEAB2-19A6-803D-89A1-BBF6E0795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40;p27">
            <a:extLst>
              <a:ext uri="{FF2B5EF4-FFF2-40B4-BE49-F238E27FC236}">
                <a16:creationId xmlns:a16="http://schemas.microsoft.com/office/drawing/2014/main" id="{8A6D9E04-082D-136D-32A3-B13A86792334}"/>
              </a:ext>
            </a:extLst>
          </p:cNvPr>
          <p:cNvSpPr/>
          <p:nvPr/>
        </p:nvSpPr>
        <p:spPr>
          <a:xfrm>
            <a:off x="5584372" y="5008565"/>
            <a:ext cx="3558720" cy="13493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40;p27">
            <a:extLst>
              <a:ext uri="{FF2B5EF4-FFF2-40B4-BE49-F238E27FC236}">
                <a16:creationId xmlns:a16="http://schemas.microsoft.com/office/drawing/2014/main" id="{05DED246-5A84-BBDE-9F73-922638526EDA}"/>
              </a:ext>
            </a:extLst>
          </p:cNvPr>
          <p:cNvSpPr/>
          <p:nvPr/>
        </p:nvSpPr>
        <p:spPr>
          <a:xfrm>
            <a:off x="3740718" y="617593"/>
            <a:ext cx="2422229" cy="14395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7">
            <a:extLst>
              <a:ext uri="{FF2B5EF4-FFF2-40B4-BE49-F238E27FC236}">
                <a16:creationId xmlns:a16="http://schemas.microsoft.com/office/drawing/2014/main" id="{0133D59A-ABC1-68D6-9FEB-2BE2CC7F477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73537" y="261643"/>
            <a:ext cx="7703819" cy="7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Drivers of Phytoplankton Bloom</a:t>
            </a:r>
            <a:endParaRPr sz="3000" dirty="0"/>
          </a:p>
        </p:txBody>
      </p:sp>
      <p:grpSp>
        <p:nvGrpSpPr>
          <p:cNvPr id="151" name="Google Shape;151;p27">
            <a:extLst>
              <a:ext uri="{FF2B5EF4-FFF2-40B4-BE49-F238E27FC236}">
                <a16:creationId xmlns:a16="http://schemas.microsoft.com/office/drawing/2014/main" id="{37BFCFEB-0FB1-5C2A-C85C-A4F1DEA97D5B}"/>
              </a:ext>
            </a:extLst>
          </p:cNvPr>
          <p:cNvGrpSpPr/>
          <p:nvPr/>
        </p:nvGrpSpPr>
        <p:grpSpPr>
          <a:xfrm>
            <a:off x="449650" y="4329175"/>
            <a:ext cx="544500" cy="553500"/>
            <a:chOff x="449650" y="4329175"/>
            <a:chExt cx="544500" cy="553500"/>
          </a:xfrm>
        </p:grpSpPr>
        <p:cxnSp>
          <p:nvCxnSpPr>
            <p:cNvPr id="152" name="Google Shape;152;p27">
              <a:extLst>
                <a:ext uri="{FF2B5EF4-FFF2-40B4-BE49-F238E27FC236}">
                  <a16:creationId xmlns:a16="http://schemas.microsoft.com/office/drawing/2014/main" id="{212940EF-06A9-C48D-FB4F-0057D2D88824}"/>
                </a:ext>
              </a:extLst>
            </p:cNvPr>
            <p:cNvCxnSpPr/>
            <p:nvPr/>
          </p:nvCxnSpPr>
          <p:spPr>
            <a:xfrm>
              <a:off x="721900" y="4329175"/>
              <a:ext cx="0" cy="55350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27">
              <a:extLst>
                <a:ext uri="{FF2B5EF4-FFF2-40B4-BE49-F238E27FC236}">
                  <a16:creationId xmlns:a16="http://schemas.microsoft.com/office/drawing/2014/main" id="{34F6CB91-E4AC-D1DD-923C-8C0297167D7A}"/>
                </a:ext>
              </a:extLst>
            </p:cNvPr>
            <p:cNvCxnSpPr/>
            <p:nvPr/>
          </p:nvCxnSpPr>
          <p:spPr>
            <a:xfrm flipH="1">
              <a:off x="449650" y="4604350"/>
              <a:ext cx="544500" cy="210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" name="Google Shape;144;p27">
            <a:extLst>
              <a:ext uri="{FF2B5EF4-FFF2-40B4-BE49-F238E27FC236}">
                <a16:creationId xmlns:a16="http://schemas.microsoft.com/office/drawing/2014/main" id="{5E6DD205-DE55-3177-3B23-0C5F72310000}"/>
              </a:ext>
            </a:extLst>
          </p:cNvPr>
          <p:cNvGrpSpPr/>
          <p:nvPr/>
        </p:nvGrpSpPr>
        <p:grpSpPr>
          <a:xfrm>
            <a:off x="8362854" y="152811"/>
            <a:ext cx="463626" cy="1180982"/>
            <a:chOff x="5215075" y="854050"/>
            <a:chExt cx="877925" cy="1793725"/>
          </a:xfrm>
        </p:grpSpPr>
        <p:cxnSp>
          <p:nvCxnSpPr>
            <p:cNvPr id="17" name="Google Shape;145;p27">
              <a:extLst>
                <a:ext uri="{FF2B5EF4-FFF2-40B4-BE49-F238E27FC236}">
                  <a16:creationId xmlns:a16="http://schemas.microsoft.com/office/drawing/2014/main" id="{E03B03EE-1575-748E-3951-35FD25425F38}"/>
                </a:ext>
              </a:extLst>
            </p:cNvPr>
            <p:cNvCxnSpPr/>
            <p:nvPr/>
          </p:nvCxnSpPr>
          <p:spPr>
            <a:xfrm>
              <a:off x="6093000" y="854050"/>
              <a:ext cx="0" cy="81120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46;p27">
              <a:extLst>
                <a:ext uri="{FF2B5EF4-FFF2-40B4-BE49-F238E27FC236}">
                  <a16:creationId xmlns:a16="http://schemas.microsoft.com/office/drawing/2014/main" id="{E9F238E7-0132-FC59-E746-7318573DD75F}"/>
                </a:ext>
              </a:extLst>
            </p:cNvPr>
            <p:cNvCxnSpPr/>
            <p:nvPr/>
          </p:nvCxnSpPr>
          <p:spPr>
            <a:xfrm>
              <a:off x="6093000" y="1836575"/>
              <a:ext cx="0" cy="81120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47;p27">
              <a:extLst>
                <a:ext uri="{FF2B5EF4-FFF2-40B4-BE49-F238E27FC236}">
                  <a16:creationId xmlns:a16="http://schemas.microsoft.com/office/drawing/2014/main" id="{FC528107-1D89-1D2A-C7C4-14E001E4A050}"/>
                </a:ext>
              </a:extLst>
            </p:cNvPr>
            <p:cNvCxnSpPr/>
            <p:nvPr/>
          </p:nvCxnSpPr>
          <p:spPr>
            <a:xfrm>
              <a:off x="5453468" y="1090450"/>
              <a:ext cx="574800" cy="57480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148;p27">
              <a:extLst>
                <a:ext uri="{FF2B5EF4-FFF2-40B4-BE49-F238E27FC236}">
                  <a16:creationId xmlns:a16="http://schemas.microsoft.com/office/drawing/2014/main" id="{7A1CADE5-B88D-643C-8E64-E661CB731FF7}"/>
                </a:ext>
              </a:extLst>
            </p:cNvPr>
            <p:cNvCxnSpPr/>
            <p:nvPr/>
          </p:nvCxnSpPr>
          <p:spPr>
            <a:xfrm>
              <a:off x="5215075" y="1748300"/>
              <a:ext cx="784500" cy="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149;p27">
              <a:extLst>
                <a:ext uri="{FF2B5EF4-FFF2-40B4-BE49-F238E27FC236}">
                  <a16:creationId xmlns:a16="http://schemas.microsoft.com/office/drawing/2014/main" id="{981207A1-96E8-1632-B980-7C90AEBA544E}"/>
                </a:ext>
              </a:extLst>
            </p:cNvPr>
            <p:cNvCxnSpPr/>
            <p:nvPr/>
          </p:nvCxnSpPr>
          <p:spPr>
            <a:xfrm rot="10800000" flipH="1">
              <a:off x="5453468" y="1831350"/>
              <a:ext cx="574800" cy="57480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26F7584-76EA-9247-91CA-5EF46A7FE413}"/>
              </a:ext>
            </a:extLst>
          </p:cNvPr>
          <p:cNvGrpSpPr/>
          <p:nvPr/>
        </p:nvGrpSpPr>
        <p:grpSpPr>
          <a:xfrm>
            <a:off x="887205" y="1248718"/>
            <a:ext cx="7389169" cy="2919446"/>
            <a:chOff x="887205" y="1248718"/>
            <a:chExt cx="7389169" cy="291944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1D064C0-910F-E999-C49C-440DC141FE04}"/>
                </a:ext>
              </a:extLst>
            </p:cNvPr>
            <p:cNvGrpSpPr/>
            <p:nvPr/>
          </p:nvGrpSpPr>
          <p:grpSpPr>
            <a:xfrm>
              <a:off x="887205" y="1248718"/>
              <a:ext cx="7389169" cy="2919446"/>
              <a:chOff x="469229" y="1465661"/>
              <a:chExt cx="7389169" cy="2919446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606E49E0-0D01-EFB7-300B-70968C451169}"/>
                  </a:ext>
                </a:extLst>
              </p:cNvPr>
              <p:cNvSpPr/>
              <p:nvPr/>
            </p:nvSpPr>
            <p:spPr>
              <a:xfrm>
                <a:off x="469229" y="1886495"/>
                <a:ext cx="1666966" cy="711900"/>
              </a:xfrm>
              <a:prstGeom prst="roundRect">
                <a:avLst/>
              </a:prstGeom>
              <a:solidFill>
                <a:schemeClr val="accent1">
                  <a:lumMod val="9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dirty="0">
                    <a:solidFill>
                      <a:sysClr val="windowText" lastClr="000000"/>
                    </a:solidFill>
                  </a:rPr>
                  <a:t>Physical Drivers</a:t>
                </a:r>
              </a:p>
              <a:p>
                <a:pPr marL="285750" indent="-285750" algn="ctr">
                  <a:buFontTx/>
                  <a:buChar char="-"/>
                </a:pPr>
                <a:r>
                  <a:rPr lang="en-SG" sz="1200" dirty="0">
                    <a:solidFill>
                      <a:sysClr val="windowText" lastClr="000000"/>
                    </a:solidFill>
                  </a:rPr>
                  <a:t>Temperature </a:t>
                </a:r>
              </a:p>
              <a:p>
                <a:pPr marL="285750" indent="-285750" algn="ctr">
                  <a:buFontTx/>
                  <a:buChar char="-"/>
                </a:pPr>
                <a:r>
                  <a:rPr lang="en-SG" sz="1200" dirty="0">
                    <a:solidFill>
                      <a:sysClr val="windowText" lastClr="000000"/>
                    </a:solidFill>
                  </a:rPr>
                  <a:t>Stratification</a:t>
                </a:r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D53BEADA-E986-A3D9-827B-099D327556C8}"/>
                  </a:ext>
                </a:extLst>
              </p:cNvPr>
              <p:cNvSpPr/>
              <p:nvPr/>
            </p:nvSpPr>
            <p:spPr>
              <a:xfrm>
                <a:off x="3348113" y="1465661"/>
                <a:ext cx="1666966" cy="711900"/>
              </a:xfrm>
              <a:prstGeom prst="roundRect">
                <a:avLst/>
              </a:prstGeom>
              <a:solidFill>
                <a:schemeClr val="accent1">
                  <a:lumMod val="9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dirty="0">
                    <a:solidFill>
                      <a:sysClr val="windowText" lastClr="000000"/>
                    </a:solidFill>
                  </a:rPr>
                  <a:t>Chemical Drivers</a:t>
                </a:r>
              </a:p>
              <a:p>
                <a:pPr marL="285750" indent="-285750" algn="ctr">
                  <a:buFontTx/>
                  <a:buChar char="-"/>
                </a:pPr>
                <a:r>
                  <a:rPr lang="en-SG" sz="1200" dirty="0">
                    <a:solidFill>
                      <a:sysClr val="windowText" lastClr="000000"/>
                    </a:solidFill>
                  </a:rPr>
                  <a:t>Phosphorus </a:t>
                </a:r>
              </a:p>
              <a:p>
                <a:pPr marL="285750" indent="-285750" algn="ctr">
                  <a:buFontTx/>
                  <a:buChar char="-"/>
                </a:pPr>
                <a:r>
                  <a:rPr lang="en-SG" sz="1200" dirty="0">
                    <a:solidFill>
                      <a:sysClr val="windowText" lastClr="000000"/>
                    </a:solidFill>
                  </a:rPr>
                  <a:t>Nitrate</a:t>
                </a:r>
              </a:p>
            </p:txBody>
          </p:sp>
          <p:sp>
            <p:nvSpPr>
              <p:cNvPr id="8" name="Arrow: Right 7">
                <a:extLst>
                  <a:ext uri="{FF2B5EF4-FFF2-40B4-BE49-F238E27FC236}">
                    <a16:creationId xmlns:a16="http://schemas.microsoft.com/office/drawing/2014/main" id="{E0372806-44CA-4CC1-E51D-8925E9F7C9FB}"/>
                  </a:ext>
                </a:extLst>
              </p:cNvPr>
              <p:cNvSpPr/>
              <p:nvPr/>
            </p:nvSpPr>
            <p:spPr>
              <a:xfrm rot="2001853">
                <a:off x="2384387" y="2765058"/>
                <a:ext cx="874045" cy="451992"/>
              </a:xfrm>
              <a:prstGeom prst="rightArrow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C040FA21-A4EF-A32B-B064-3154043C1ACA}"/>
                  </a:ext>
                </a:extLst>
              </p:cNvPr>
              <p:cNvSpPr/>
              <p:nvPr/>
            </p:nvSpPr>
            <p:spPr>
              <a:xfrm rot="5400000">
                <a:off x="3825645" y="2607356"/>
                <a:ext cx="711902" cy="451992"/>
              </a:xfrm>
              <a:prstGeom prst="rightArrow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97F86015-F68D-647E-3E54-758E5D93CD30}"/>
                  </a:ext>
                </a:extLst>
              </p:cNvPr>
              <p:cNvSpPr/>
              <p:nvPr/>
            </p:nvSpPr>
            <p:spPr>
              <a:xfrm>
                <a:off x="3037847" y="3405494"/>
                <a:ext cx="2055524" cy="979613"/>
              </a:xfrm>
              <a:prstGeom prst="roundRect">
                <a:avLst/>
              </a:prstGeom>
              <a:solidFill>
                <a:schemeClr val="accent1">
                  <a:lumMod val="9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sz="2000" dirty="0">
                    <a:solidFill>
                      <a:schemeClr val="tx1"/>
                    </a:solidFill>
                  </a:rPr>
                  <a:t>Phytoplankton Bloom</a:t>
                </a:r>
                <a:endParaRPr lang="en-SG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6349A971-B599-D13D-D939-BA8387A895DF}"/>
                  </a:ext>
                </a:extLst>
              </p:cNvPr>
              <p:cNvSpPr/>
              <p:nvPr/>
            </p:nvSpPr>
            <p:spPr>
              <a:xfrm>
                <a:off x="6191432" y="1886495"/>
                <a:ext cx="1666966" cy="711900"/>
              </a:xfrm>
              <a:prstGeom prst="roundRect">
                <a:avLst/>
              </a:prstGeom>
              <a:solidFill>
                <a:schemeClr val="accent1">
                  <a:lumMod val="9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SG" dirty="0">
                    <a:solidFill>
                      <a:sysClr val="windowText" lastClr="000000"/>
                    </a:solidFill>
                  </a:rPr>
                  <a:t>Biological Drivers</a:t>
                </a:r>
              </a:p>
              <a:p>
                <a:pPr marL="285750" indent="-285750" algn="ctr">
                  <a:buFontTx/>
                  <a:buChar char="-"/>
                </a:pPr>
                <a:r>
                  <a:rPr lang="en-SG" sz="1200" dirty="0">
                    <a:solidFill>
                      <a:sysClr val="windowText" lastClr="000000"/>
                    </a:solidFill>
                  </a:rPr>
                  <a:t>Zooplankton Grazing</a:t>
                </a:r>
              </a:p>
            </p:txBody>
          </p:sp>
        </p:grp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E937558A-87EB-349A-16EC-09CF3C059802}"/>
                </a:ext>
              </a:extLst>
            </p:cNvPr>
            <p:cNvSpPr/>
            <p:nvPr/>
          </p:nvSpPr>
          <p:spPr>
            <a:xfrm rot="8555509">
              <a:off x="5494972" y="2548114"/>
              <a:ext cx="874045" cy="451992"/>
            </a:xfrm>
            <a:prstGeom prst="right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tx1"/>
                </a:solidFill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7206DA8-E88F-F620-0C06-236DB4673C58}"/>
              </a:ext>
            </a:extLst>
          </p:cNvPr>
          <p:cNvSpPr/>
          <p:nvPr/>
        </p:nvSpPr>
        <p:spPr>
          <a:xfrm>
            <a:off x="1797041" y="2454073"/>
            <a:ext cx="5823032" cy="6375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These drivers are not temporally constant and do not act in isolation.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8C0BEA-6A45-3C8C-AE1C-C94708514EF9}"/>
              </a:ext>
            </a:extLst>
          </p:cNvPr>
          <p:cNvSpPr txBox="1"/>
          <p:nvPr/>
        </p:nvSpPr>
        <p:spPr>
          <a:xfrm>
            <a:off x="8800811" y="4682912"/>
            <a:ext cx="303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066BA2-84AE-50AB-FC11-A9AAFCF1172C}"/>
              </a:ext>
            </a:extLst>
          </p:cNvPr>
          <p:cNvSpPr/>
          <p:nvPr/>
        </p:nvSpPr>
        <p:spPr>
          <a:xfrm>
            <a:off x="1273628" y="2275953"/>
            <a:ext cx="6596743" cy="11435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</a:rPr>
              <a:t>TOP-DOWN VS BOTTOM-UP DEBATE</a:t>
            </a:r>
          </a:p>
        </p:txBody>
      </p:sp>
    </p:spTree>
    <p:extLst>
      <p:ext uri="{BB962C8B-B14F-4D97-AF65-F5344CB8AC3E}">
        <p14:creationId xmlns:p14="http://schemas.microsoft.com/office/powerpoint/2010/main" val="2371448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ECC06D39-1C0E-5694-B22F-2B818BC4C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40;p27">
            <a:extLst>
              <a:ext uri="{FF2B5EF4-FFF2-40B4-BE49-F238E27FC236}">
                <a16:creationId xmlns:a16="http://schemas.microsoft.com/office/drawing/2014/main" id="{761B1A14-6F0B-A480-18EA-4B9CD0B30644}"/>
              </a:ext>
            </a:extLst>
          </p:cNvPr>
          <p:cNvSpPr/>
          <p:nvPr/>
        </p:nvSpPr>
        <p:spPr>
          <a:xfrm>
            <a:off x="5584372" y="5008565"/>
            <a:ext cx="3558720" cy="13493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40;p27">
            <a:extLst>
              <a:ext uri="{FF2B5EF4-FFF2-40B4-BE49-F238E27FC236}">
                <a16:creationId xmlns:a16="http://schemas.microsoft.com/office/drawing/2014/main" id="{614C1DA5-410A-4CDF-DA1F-3DEF1EC6CB4F}"/>
              </a:ext>
            </a:extLst>
          </p:cNvPr>
          <p:cNvSpPr/>
          <p:nvPr/>
        </p:nvSpPr>
        <p:spPr>
          <a:xfrm>
            <a:off x="472373" y="614631"/>
            <a:ext cx="2422229" cy="14395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7">
            <a:extLst>
              <a:ext uri="{FF2B5EF4-FFF2-40B4-BE49-F238E27FC236}">
                <a16:creationId xmlns:a16="http://schemas.microsoft.com/office/drawing/2014/main" id="{92D4E8F1-1DFF-1E0D-08D8-50C2262EEEF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73537" y="261643"/>
            <a:ext cx="7703819" cy="7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Loch Leven: A Model System</a:t>
            </a:r>
            <a:endParaRPr sz="3000" dirty="0"/>
          </a:p>
        </p:txBody>
      </p:sp>
      <p:grpSp>
        <p:nvGrpSpPr>
          <p:cNvPr id="151" name="Google Shape;151;p27">
            <a:extLst>
              <a:ext uri="{FF2B5EF4-FFF2-40B4-BE49-F238E27FC236}">
                <a16:creationId xmlns:a16="http://schemas.microsoft.com/office/drawing/2014/main" id="{2C381DF2-BDE9-D503-A227-0F0675519F0E}"/>
              </a:ext>
            </a:extLst>
          </p:cNvPr>
          <p:cNvGrpSpPr/>
          <p:nvPr/>
        </p:nvGrpSpPr>
        <p:grpSpPr>
          <a:xfrm>
            <a:off x="449650" y="4329175"/>
            <a:ext cx="544500" cy="553500"/>
            <a:chOff x="449650" y="4329175"/>
            <a:chExt cx="544500" cy="553500"/>
          </a:xfrm>
        </p:grpSpPr>
        <p:cxnSp>
          <p:nvCxnSpPr>
            <p:cNvPr id="152" name="Google Shape;152;p27">
              <a:extLst>
                <a:ext uri="{FF2B5EF4-FFF2-40B4-BE49-F238E27FC236}">
                  <a16:creationId xmlns:a16="http://schemas.microsoft.com/office/drawing/2014/main" id="{B244CB12-1895-C2D1-465E-6DC89654CE7A}"/>
                </a:ext>
              </a:extLst>
            </p:cNvPr>
            <p:cNvCxnSpPr/>
            <p:nvPr/>
          </p:nvCxnSpPr>
          <p:spPr>
            <a:xfrm>
              <a:off x="721900" y="4329175"/>
              <a:ext cx="0" cy="55350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27">
              <a:extLst>
                <a:ext uri="{FF2B5EF4-FFF2-40B4-BE49-F238E27FC236}">
                  <a16:creationId xmlns:a16="http://schemas.microsoft.com/office/drawing/2014/main" id="{AB4770D3-C45C-D339-13DA-7D132F639623}"/>
                </a:ext>
              </a:extLst>
            </p:cNvPr>
            <p:cNvCxnSpPr/>
            <p:nvPr/>
          </p:nvCxnSpPr>
          <p:spPr>
            <a:xfrm flipH="1">
              <a:off x="449650" y="4604350"/>
              <a:ext cx="544500" cy="210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" name="Google Shape;144;p27">
            <a:extLst>
              <a:ext uri="{FF2B5EF4-FFF2-40B4-BE49-F238E27FC236}">
                <a16:creationId xmlns:a16="http://schemas.microsoft.com/office/drawing/2014/main" id="{6C24E2C2-AC5D-C2F3-CD39-07129D00EFB2}"/>
              </a:ext>
            </a:extLst>
          </p:cNvPr>
          <p:cNvGrpSpPr/>
          <p:nvPr/>
        </p:nvGrpSpPr>
        <p:grpSpPr>
          <a:xfrm>
            <a:off x="8362854" y="152811"/>
            <a:ext cx="463626" cy="1180982"/>
            <a:chOff x="5215075" y="854050"/>
            <a:chExt cx="877925" cy="1793725"/>
          </a:xfrm>
        </p:grpSpPr>
        <p:cxnSp>
          <p:nvCxnSpPr>
            <p:cNvPr id="17" name="Google Shape;145;p27">
              <a:extLst>
                <a:ext uri="{FF2B5EF4-FFF2-40B4-BE49-F238E27FC236}">
                  <a16:creationId xmlns:a16="http://schemas.microsoft.com/office/drawing/2014/main" id="{18FA5712-C202-F170-85BF-B5A21F9429F7}"/>
                </a:ext>
              </a:extLst>
            </p:cNvPr>
            <p:cNvCxnSpPr/>
            <p:nvPr/>
          </p:nvCxnSpPr>
          <p:spPr>
            <a:xfrm>
              <a:off x="6093000" y="854050"/>
              <a:ext cx="0" cy="81120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46;p27">
              <a:extLst>
                <a:ext uri="{FF2B5EF4-FFF2-40B4-BE49-F238E27FC236}">
                  <a16:creationId xmlns:a16="http://schemas.microsoft.com/office/drawing/2014/main" id="{21D5F6F8-095F-BFE3-5071-D492F04BA28E}"/>
                </a:ext>
              </a:extLst>
            </p:cNvPr>
            <p:cNvCxnSpPr/>
            <p:nvPr/>
          </p:nvCxnSpPr>
          <p:spPr>
            <a:xfrm>
              <a:off x="6093000" y="1836575"/>
              <a:ext cx="0" cy="81120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47;p27">
              <a:extLst>
                <a:ext uri="{FF2B5EF4-FFF2-40B4-BE49-F238E27FC236}">
                  <a16:creationId xmlns:a16="http://schemas.microsoft.com/office/drawing/2014/main" id="{3D58F7C1-050F-0775-3D24-E3DAF35EE7C4}"/>
                </a:ext>
              </a:extLst>
            </p:cNvPr>
            <p:cNvCxnSpPr/>
            <p:nvPr/>
          </p:nvCxnSpPr>
          <p:spPr>
            <a:xfrm>
              <a:off x="5453468" y="1090450"/>
              <a:ext cx="574800" cy="57480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148;p27">
              <a:extLst>
                <a:ext uri="{FF2B5EF4-FFF2-40B4-BE49-F238E27FC236}">
                  <a16:creationId xmlns:a16="http://schemas.microsoft.com/office/drawing/2014/main" id="{ED305309-2173-0C9C-AB50-93C7C04CF543}"/>
                </a:ext>
              </a:extLst>
            </p:cNvPr>
            <p:cNvCxnSpPr/>
            <p:nvPr/>
          </p:nvCxnSpPr>
          <p:spPr>
            <a:xfrm>
              <a:off x="5215075" y="1748300"/>
              <a:ext cx="784500" cy="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149;p27">
              <a:extLst>
                <a:ext uri="{FF2B5EF4-FFF2-40B4-BE49-F238E27FC236}">
                  <a16:creationId xmlns:a16="http://schemas.microsoft.com/office/drawing/2014/main" id="{9E7DACA2-C45A-D824-036C-0EA893B046C4}"/>
                </a:ext>
              </a:extLst>
            </p:cNvPr>
            <p:cNvCxnSpPr/>
            <p:nvPr/>
          </p:nvCxnSpPr>
          <p:spPr>
            <a:xfrm rot="10800000" flipH="1">
              <a:off x="5453468" y="1831350"/>
              <a:ext cx="574800" cy="57480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5AFB12B-2120-BA11-D441-FCABB8EB693F}"/>
              </a:ext>
            </a:extLst>
          </p:cNvPr>
          <p:cNvGrpSpPr/>
          <p:nvPr/>
        </p:nvGrpSpPr>
        <p:grpSpPr>
          <a:xfrm>
            <a:off x="487613" y="1693745"/>
            <a:ext cx="7989316" cy="692497"/>
            <a:chOff x="476572" y="1417882"/>
            <a:chExt cx="7989316" cy="69249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F2B9EFF-576F-0E8F-FF23-DBBFE709D96C}"/>
                </a:ext>
              </a:extLst>
            </p:cNvPr>
            <p:cNvSpPr txBox="1"/>
            <p:nvPr/>
          </p:nvSpPr>
          <p:spPr>
            <a:xfrm>
              <a:off x="476572" y="1417882"/>
              <a:ext cx="79893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lvl="2" indent="-285750">
                <a:buFont typeface="Arial" panose="020B0604020202020204" pitchFamily="34" charset="0"/>
                <a:buChar char="•"/>
              </a:pPr>
              <a:endParaRPr lang="en-GB" sz="18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60DA335-B740-8959-B7B5-513EEE520C2A}"/>
                </a:ext>
              </a:extLst>
            </p:cNvPr>
            <p:cNvSpPr txBox="1"/>
            <p:nvPr/>
          </p:nvSpPr>
          <p:spPr>
            <a:xfrm>
              <a:off x="815340" y="1741047"/>
              <a:ext cx="7376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8" indent="-285750">
                <a:buFont typeface="Arial" panose="020B0604020202020204" pitchFamily="34" charset="0"/>
                <a:buChar char="•"/>
              </a:pPr>
              <a:endParaRPr lang="en-GB" sz="18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2AAC6CC-E528-144F-9EDD-78E4F5179373}"/>
              </a:ext>
            </a:extLst>
          </p:cNvPr>
          <p:cNvGrpSpPr/>
          <p:nvPr/>
        </p:nvGrpSpPr>
        <p:grpSpPr>
          <a:xfrm>
            <a:off x="1722120" y="934161"/>
            <a:ext cx="5699760" cy="3827145"/>
            <a:chOff x="1722120" y="934161"/>
            <a:chExt cx="5699760" cy="3827145"/>
          </a:xfrm>
        </p:grpSpPr>
        <p:pic>
          <p:nvPicPr>
            <p:cNvPr id="10" name="Picture 9" descr="A map with a red line&#10;&#10;AI-generated content may be incorrect.">
              <a:extLst>
                <a:ext uri="{FF2B5EF4-FFF2-40B4-BE49-F238E27FC236}">
                  <a16:creationId xmlns:a16="http://schemas.microsoft.com/office/drawing/2014/main" id="{83D03880-0B4F-6F01-27B4-D94BD7C9D8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040" r="7201"/>
            <a:stretch/>
          </p:blipFill>
          <p:spPr bwMode="auto">
            <a:xfrm>
              <a:off x="1722120" y="934161"/>
              <a:ext cx="5699760" cy="38271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91CE484-401C-9AEA-AEE2-2A3EC1065E64}"/>
                </a:ext>
              </a:extLst>
            </p:cNvPr>
            <p:cNvCxnSpPr/>
            <p:nvPr/>
          </p:nvCxnSpPr>
          <p:spPr>
            <a:xfrm>
              <a:off x="6169660" y="3357880"/>
              <a:ext cx="198120" cy="1498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36BA0D-926C-27E4-6A18-56E2300B7E57}"/>
                </a:ext>
              </a:extLst>
            </p:cNvPr>
            <p:cNvSpPr txBox="1"/>
            <p:nvPr/>
          </p:nvSpPr>
          <p:spPr>
            <a:xfrm>
              <a:off x="6169660" y="3460772"/>
              <a:ext cx="80404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Outflow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25A93FC-397E-E4A1-81C2-55B4C8BE86C8}"/>
              </a:ext>
            </a:extLst>
          </p:cNvPr>
          <p:cNvSpPr txBox="1"/>
          <p:nvPr/>
        </p:nvSpPr>
        <p:spPr>
          <a:xfrm>
            <a:off x="8800811" y="4682912"/>
            <a:ext cx="303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9660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B0E1E503-315B-2B7E-0253-3EABDBECD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40;p27">
            <a:extLst>
              <a:ext uri="{FF2B5EF4-FFF2-40B4-BE49-F238E27FC236}">
                <a16:creationId xmlns:a16="http://schemas.microsoft.com/office/drawing/2014/main" id="{62C599BD-43C2-FA29-C05E-6D1890A6DB12}"/>
              </a:ext>
            </a:extLst>
          </p:cNvPr>
          <p:cNvSpPr/>
          <p:nvPr/>
        </p:nvSpPr>
        <p:spPr>
          <a:xfrm>
            <a:off x="5584372" y="5008565"/>
            <a:ext cx="3558720" cy="13493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40;p27">
            <a:extLst>
              <a:ext uri="{FF2B5EF4-FFF2-40B4-BE49-F238E27FC236}">
                <a16:creationId xmlns:a16="http://schemas.microsoft.com/office/drawing/2014/main" id="{446782A2-353F-ADA3-C781-6BC0F0719BC8}"/>
              </a:ext>
            </a:extLst>
          </p:cNvPr>
          <p:cNvSpPr/>
          <p:nvPr/>
        </p:nvSpPr>
        <p:spPr>
          <a:xfrm>
            <a:off x="1005684" y="621828"/>
            <a:ext cx="2422229" cy="14395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7">
            <a:extLst>
              <a:ext uri="{FF2B5EF4-FFF2-40B4-BE49-F238E27FC236}">
                <a16:creationId xmlns:a16="http://schemas.microsoft.com/office/drawing/2014/main" id="{B2417268-9C1C-4E7A-701D-83F0102B834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73537" y="261643"/>
            <a:ext cx="7703819" cy="7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Knowledge Gap</a:t>
            </a:r>
            <a:endParaRPr sz="3000" dirty="0"/>
          </a:p>
        </p:txBody>
      </p:sp>
      <p:grpSp>
        <p:nvGrpSpPr>
          <p:cNvPr id="151" name="Google Shape;151;p27">
            <a:extLst>
              <a:ext uri="{FF2B5EF4-FFF2-40B4-BE49-F238E27FC236}">
                <a16:creationId xmlns:a16="http://schemas.microsoft.com/office/drawing/2014/main" id="{37EDB0FA-5E16-5101-8258-FDCD7C94C017}"/>
              </a:ext>
            </a:extLst>
          </p:cNvPr>
          <p:cNvGrpSpPr/>
          <p:nvPr/>
        </p:nvGrpSpPr>
        <p:grpSpPr>
          <a:xfrm>
            <a:off x="449650" y="4329175"/>
            <a:ext cx="544500" cy="553500"/>
            <a:chOff x="449650" y="4329175"/>
            <a:chExt cx="544500" cy="553500"/>
          </a:xfrm>
        </p:grpSpPr>
        <p:cxnSp>
          <p:nvCxnSpPr>
            <p:cNvPr id="152" name="Google Shape;152;p27">
              <a:extLst>
                <a:ext uri="{FF2B5EF4-FFF2-40B4-BE49-F238E27FC236}">
                  <a16:creationId xmlns:a16="http://schemas.microsoft.com/office/drawing/2014/main" id="{062F7CD2-9EAE-9548-760D-B9DFEFD7A8F8}"/>
                </a:ext>
              </a:extLst>
            </p:cNvPr>
            <p:cNvCxnSpPr/>
            <p:nvPr/>
          </p:nvCxnSpPr>
          <p:spPr>
            <a:xfrm>
              <a:off x="721900" y="4329175"/>
              <a:ext cx="0" cy="55350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27">
              <a:extLst>
                <a:ext uri="{FF2B5EF4-FFF2-40B4-BE49-F238E27FC236}">
                  <a16:creationId xmlns:a16="http://schemas.microsoft.com/office/drawing/2014/main" id="{01599D0E-11BE-4D90-65DD-48C697F957D8}"/>
                </a:ext>
              </a:extLst>
            </p:cNvPr>
            <p:cNvCxnSpPr/>
            <p:nvPr/>
          </p:nvCxnSpPr>
          <p:spPr>
            <a:xfrm flipH="1">
              <a:off x="449650" y="4604350"/>
              <a:ext cx="544500" cy="210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" name="Google Shape;144;p27">
            <a:extLst>
              <a:ext uri="{FF2B5EF4-FFF2-40B4-BE49-F238E27FC236}">
                <a16:creationId xmlns:a16="http://schemas.microsoft.com/office/drawing/2014/main" id="{138DB02B-554C-2BA2-2D19-58D1E6FB54FA}"/>
              </a:ext>
            </a:extLst>
          </p:cNvPr>
          <p:cNvGrpSpPr/>
          <p:nvPr/>
        </p:nvGrpSpPr>
        <p:grpSpPr>
          <a:xfrm>
            <a:off x="8362854" y="152811"/>
            <a:ext cx="463626" cy="1180982"/>
            <a:chOff x="5215075" y="854050"/>
            <a:chExt cx="877925" cy="1793725"/>
          </a:xfrm>
        </p:grpSpPr>
        <p:cxnSp>
          <p:nvCxnSpPr>
            <p:cNvPr id="17" name="Google Shape;145;p27">
              <a:extLst>
                <a:ext uri="{FF2B5EF4-FFF2-40B4-BE49-F238E27FC236}">
                  <a16:creationId xmlns:a16="http://schemas.microsoft.com/office/drawing/2014/main" id="{E130CCA2-91E1-0B3E-5312-B01475053F80}"/>
                </a:ext>
              </a:extLst>
            </p:cNvPr>
            <p:cNvCxnSpPr/>
            <p:nvPr/>
          </p:nvCxnSpPr>
          <p:spPr>
            <a:xfrm>
              <a:off x="6093000" y="854050"/>
              <a:ext cx="0" cy="81120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46;p27">
              <a:extLst>
                <a:ext uri="{FF2B5EF4-FFF2-40B4-BE49-F238E27FC236}">
                  <a16:creationId xmlns:a16="http://schemas.microsoft.com/office/drawing/2014/main" id="{EDB84847-D276-AF6B-C74E-47AE499C0B82}"/>
                </a:ext>
              </a:extLst>
            </p:cNvPr>
            <p:cNvCxnSpPr/>
            <p:nvPr/>
          </p:nvCxnSpPr>
          <p:spPr>
            <a:xfrm>
              <a:off x="6093000" y="1836575"/>
              <a:ext cx="0" cy="81120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47;p27">
              <a:extLst>
                <a:ext uri="{FF2B5EF4-FFF2-40B4-BE49-F238E27FC236}">
                  <a16:creationId xmlns:a16="http://schemas.microsoft.com/office/drawing/2014/main" id="{C6621D01-CD64-6A03-29D2-6BA69FD88F74}"/>
                </a:ext>
              </a:extLst>
            </p:cNvPr>
            <p:cNvCxnSpPr/>
            <p:nvPr/>
          </p:nvCxnSpPr>
          <p:spPr>
            <a:xfrm>
              <a:off x="5453468" y="1090450"/>
              <a:ext cx="574800" cy="57480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148;p27">
              <a:extLst>
                <a:ext uri="{FF2B5EF4-FFF2-40B4-BE49-F238E27FC236}">
                  <a16:creationId xmlns:a16="http://schemas.microsoft.com/office/drawing/2014/main" id="{88218F62-96AF-A01A-CA02-0D23E8073B23}"/>
                </a:ext>
              </a:extLst>
            </p:cNvPr>
            <p:cNvCxnSpPr/>
            <p:nvPr/>
          </p:nvCxnSpPr>
          <p:spPr>
            <a:xfrm>
              <a:off x="5215075" y="1748300"/>
              <a:ext cx="784500" cy="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149;p27">
              <a:extLst>
                <a:ext uri="{FF2B5EF4-FFF2-40B4-BE49-F238E27FC236}">
                  <a16:creationId xmlns:a16="http://schemas.microsoft.com/office/drawing/2014/main" id="{8973B89D-6931-CBD8-D6CE-5892A9498EEA}"/>
                </a:ext>
              </a:extLst>
            </p:cNvPr>
            <p:cNvCxnSpPr/>
            <p:nvPr/>
          </p:nvCxnSpPr>
          <p:spPr>
            <a:xfrm rot="10800000" flipH="1">
              <a:off x="5453468" y="1831350"/>
              <a:ext cx="574800" cy="57480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A5C6FC-9629-F9D1-8D1F-578FEBAD5454}"/>
              </a:ext>
            </a:extLst>
          </p:cNvPr>
          <p:cNvSpPr txBox="1"/>
          <p:nvPr/>
        </p:nvSpPr>
        <p:spPr>
          <a:xfrm>
            <a:off x="487614" y="950647"/>
            <a:ext cx="7703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+mn-lt"/>
              </a:rPr>
              <a:t>Most studies employ either traditional statistical models or machine learning techniques independently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63E3E7-B6C9-C10A-8E97-52C4C4486B37}"/>
              </a:ext>
            </a:extLst>
          </p:cNvPr>
          <p:cNvGrpSpPr/>
          <p:nvPr/>
        </p:nvGrpSpPr>
        <p:grpSpPr>
          <a:xfrm>
            <a:off x="487613" y="1613973"/>
            <a:ext cx="7703819" cy="3194135"/>
            <a:chOff x="487613" y="1613973"/>
            <a:chExt cx="7703819" cy="319413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1C58C86-CBB8-9EE3-CBAC-F35FB0FB22F8}"/>
                </a:ext>
              </a:extLst>
            </p:cNvPr>
            <p:cNvSpPr txBox="1"/>
            <p:nvPr/>
          </p:nvSpPr>
          <p:spPr>
            <a:xfrm>
              <a:off x="487613" y="1613973"/>
              <a:ext cx="77038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800" dirty="0">
                  <a:latin typeface="+mn-lt"/>
                </a:rPr>
                <a:t>The most recent comprehensive study on Loch Leven’s phytoplankton dynamics covers data only up to 2007 (Carvalho et al. 2011)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2763172-EA69-6BC7-1A0B-645AFE45C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8956" y="2460760"/>
              <a:ext cx="2666087" cy="23473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63C1316-11A9-B76A-2A6B-F5C2B33C8602}"/>
              </a:ext>
            </a:extLst>
          </p:cNvPr>
          <p:cNvSpPr txBox="1"/>
          <p:nvPr/>
        </p:nvSpPr>
        <p:spPr>
          <a:xfrm>
            <a:off x="8800811" y="4682912"/>
            <a:ext cx="303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70951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ch Leven Heritage Trail, Kinross (Walkhighlands)">
            <a:extLst>
              <a:ext uri="{FF2B5EF4-FFF2-40B4-BE49-F238E27FC236}">
                <a16:creationId xmlns:a16="http://schemas.microsoft.com/office/drawing/2014/main" id="{83E65459-6393-A7F9-7A8E-61C7C4C6B5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58" r="26627"/>
          <a:stretch/>
        </p:blipFill>
        <p:spPr bwMode="auto">
          <a:xfrm>
            <a:off x="6647565" y="-35125"/>
            <a:ext cx="2496436" cy="516706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322" name="Google Shape;322;p35"/>
          <p:cNvSpPr/>
          <p:nvPr/>
        </p:nvSpPr>
        <p:spPr>
          <a:xfrm rot="-5400000">
            <a:off x="6263700" y="2267975"/>
            <a:ext cx="5183400" cy="57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5"/>
          <p:cNvSpPr txBox="1">
            <a:spLocks noGrp="1"/>
          </p:cNvSpPr>
          <p:nvPr>
            <p:ph type="title"/>
          </p:nvPr>
        </p:nvSpPr>
        <p:spPr>
          <a:xfrm>
            <a:off x="314987" y="225139"/>
            <a:ext cx="4808763" cy="10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Aim &amp; Research Questions</a:t>
            </a:r>
            <a:endParaRPr dirty="0"/>
          </a:p>
        </p:txBody>
      </p:sp>
      <p:sp>
        <p:nvSpPr>
          <p:cNvPr id="326" name="Google Shape;326;p35"/>
          <p:cNvSpPr/>
          <p:nvPr/>
        </p:nvSpPr>
        <p:spPr>
          <a:xfrm>
            <a:off x="6451949" y="2272500"/>
            <a:ext cx="664730" cy="287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5"/>
          <p:cNvSpPr txBox="1">
            <a:spLocks noGrp="1"/>
          </p:cNvSpPr>
          <p:nvPr>
            <p:ph type="body" idx="1"/>
          </p:nvPr>
        </p:nvSpPr>
        <p:spPr>
          <a:xfrm>
            <a:off x="449648" y="2223720"/>
            <a:ext cx="6324528" cy="1035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1"/>
                </a:solidFill>
                <a:latin typeface="+mn-lt"/>
              </a:rPr>
              <a:t>RESEARCH QUESTIONS: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 </a:t>
            </a:r>
          </a:p>
          <a:p>
            <a:pPr marL="508000" indent="-342900">
              <a:lnSpc>
                <a:spcPct val="115000"/>
              </a:lnSpc>
              <a:spcAft>
                <a:spcPts val="800"/>
              </a:spcAft>
              <a:buClr>
                <a:schemeClr val="tx1"/>
              </a:buClr>
              <a:buSzPct val="100000"/>
              <a:buFont typeface="+mj-lt"/>
              <a:buAutoNum type="arabicParenR"/>
            </a:pPr>
            <a:r>
              <a:rPr lang="en-GB" sz="1600" kern="100" dirty="0">
                <a:solidFill>
                  <a:schemeClr val="tx1"/>
                </a:solidFill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How does seasonality influence the occurrence of algal blooms within Loch Leven? </a:t>
            </a:r>
          </a:p>
        </p:txBody>
      </p:sp>
      <p:cxnSp>
        <p:nvCxnSpPr>
          <p:cNvPr id="327" name="Google Shape;327;p35"/>
          <p:cNvCxnSpPr/>
          <p:nvPr/>
        </p:nvCxnSpPr>
        <p:spPr>
          <a:xfrm rot="10800000">
            <a:off x="449650" y="986839"/>
            <a:ext cx="1025100" cy="0"/>
          </a:xfrm>
          <a:prstGeom prst="straightConnector1">
            <a:avLst/>
          </a:prstGeom>
          <a:noFill/>
          <a:ln w="2857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8" name="Google Shape;328;p35"/>
          <p:cNvGrpSpPr/>
          <p:nvPr/>
        </p:nvGrpSpPr>
        <p:grpSpPr>
          <a:xfrm>
            <a:off x="449650" y="4329175"/>
            <a:ext cx="544500" cy="553500"/>
            <a:chOff x="449650" y="4329175"/>
            <a:chExt cx="544500" cy="553500"/>
          </a:xfrm>
        </p:grpSpPr>
        <p:cxnSp>
          <p:nvCxnSpPr>
            <p:cNvPr id="329" name="Google Shape;329;p35"/>
            <p:cNvCxnSpPr/>
            <p:nvPr/>
          </p:nvCxnSpPr>
          <p:spPr>
            <a:xfrm>
              <a:off x="721900" y="4329175"/>
              <a:ext cx="0" cy="55350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0" name="Google Shape;330;p35"/>
            <p:cNvCxnSpPr/>
            <p:nvPr/>
          </p:nvCxnSpPr>
          <p:spPr>
            <a:xfrm flipH="1">
              <a:off x="449650" y="4604350"/>
              <a:ext cx="544500" cy="210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605691-6FD6-529D-FB45-BCE0D5EA745D}"/>
              </a:ext>
            </a:extLst>
          </p:cNvPr>
          <p:cNvSpPr txBox="1"/>
          <p:nvPr/>
        </p:nvSpPr>
        <p:spPr>
          <a:xfrm>
            <a:off x="449648" y="1209523"/>
            <a:ext cx="60632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1"/>
                </a:solidFill>
                <a:latin typeface="+mn-lt"/>
              </a:rPr>
              <a:t>AIM: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tx1"/>
                </a:solidFill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GB" sz="1600" dirty="0">
                <a:solidFill>
                  <a:schemeClr val="tx1"/>
                </a:solidFill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nvestigate the seasonality and environmental drivers of algal blooms and phytoplankton community composition in Loch Leven</a:t>
            </a:r>
            <a:endParaRPr lang="en-US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709A75-E16C-5C7A-CD96-C37282E4859F}"/>
              </a:ext>
            </a:extLst>
          </p:cNvPr>
          <p:cNvSpPr txBox="1"/>
          <p:nvPr/>
        </p:nvSpPr>
        <p:spPr>
          <a:xfrm>
            <a:off x="623103" y="3094307"/>
            <a:ext cx="6151071" cy="1020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4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arenR" startAt="2"/>
            </a:pPr>
            <a:r>
              <a:rPr lang="en-GB" sz="16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What are the chemical and physical drivers of algal blooms in</a:t>
            </a:r>
            <a:r>
              <a:rPr lang="en-GB" sz="1600" kern="100" dirty="0"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 the </a:t>
            </a:r>
            <a:r>
              <a:rPr lang="en-GB" sz="16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Loch? </a:t>
            </a:r>
          </a:p>
          <a:p>
            <a:pPr lvl="3">
              <a:lnSpc>
                <a:spcPct val="115000"/>
              </a:lnSpc>
              <a:spcAft>
                <a:spcPts val="800"/>
              </a:spcAft>
            </a:pPr>
            <a:endParaRPr lang="en-GB" sz="1600" kern="100" dirty="0">
              <a:effectLst/>
              <a:latin typeface="+mn-lt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82FD9E-3FC9-FC95-96A9-9B4FE8877774}"/>
              </a:ext>
            </a:extLst>
          </p:cNvPr>
          <p:cNvSpPr txBox="1"/>
          <p:nvPr/>
        </p:nvSpPr>
        <p:spPr>
          <a:xfrm>
            <a:off x="623101" y="3678487"/>
            <a:ext cx="5971056" cy="634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arenR" startAt="3"/>
            </a:pPr>
            <a:r>
              <a:rPr lang="en-GB" sz="1600" kern="100" dirty="0">
                <a:effectLst/>
                <a:latin typeface="+mn-lt"/>
                <a:ea typeface="Aptos" panose="020B0004020202020204" pitchFamily="34" charset="0"/>
                <a:cs typeface="Times New Roman" panose="02020603050405020304" pitchFamily="18" charset="0"/>
              </a:rPr>
              <a:t>How do environmental drivers influence the composition of phytoplankton communities within Loch Leven?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2453B4-0FD5-52F3-48DB-A00D6AF7C138}"/>
              </a:ext>
            </a:extLst>
          </p:cNvPr>
          <p:cNvSpPr txBox="1"/>
          <p:nvPr/>
        </p:nvSpPr>
        <p:spPr>
          <a:xfrm>
            <a:off x="8800811" y="4682912"/>
            <a:ext cx="303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" grpId="0" build="p"/>
      <p:bldP spid="6" grpId="0"/>
      <p:bldP spid="8" grpId="0"/>
      <p:bldP spid="12" grpId="0"/>
    </p:bldLst>
  </p:timing>
</p:sld>
</file>

<file path=ppt/theme/theme1.xml><?xml version="1.0" encoding="utf-8"?>
<a:theme xmlns:a="http://schemas.openxmlformats.org/drawingml/2006/main" name="Solar Panel Company Profile by Slidesgo">
  <a:themeElements>
    <a:clrScheme name="Simple Light">
      <a:dk1>
        <a:srgbClr val="000000"/>
      </a:dk1>
      <a:lt1>
        <a:srgbClr val="FFFFFF"/>
      </a:lt1>
      <a:dk2>
        <a:srgbClr val="B9CAFF"/>
      </a:dk2>
      <a:lt2>
        <a:srgbClr val="7FEF94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7193</TotalTime>
  <Words>3069</Words>
  <Application>Microsoft Office PowerPoint</Application>
  <PresentationFormat>On-screen Show (16:9)</PresentationFormat>
  <Paragraphs>543</Paragraphs>
  <Slides>29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Barlow</vt:lpstr>
      <vt:lpstr>Arial</vt:lpstr>
      <vt:lpstr>Roboto Black</vt:lpstr>
      <vt:lpstr>Roboto</vt:lpstr>
      <vt:lpstr>Solar Panel Company Profile by Slidesgo</vt:lpstr>
      <vt:lpstr>Investigating the seasonality and environmental drivers of phytoplankton blooms in Loch Leven</vt:lpstr>
      <vt:lpstr>Contents </vt:lpstr>
      <vt:lpstr>Ecological Significance of Phytoplankton</vt:lpstr>
      <vt:lpstr>Harmful Algal Blooms</vt:lpstr>
      <vt:lpstr>Harmful Algal Blooms</vt:lpstr>
      <vt:lpstr>Drivers of Phytoplankton Bloom</vt:lpstr>
      <vt:lpstr>Loch Leven: A Model System</vt:lpstr>
      <vt:lpstr>Knowledge Gap</vt:lpstr>
      <vt:lpstr>Aim &amp; Research Questions</vt:lpstr>
      <vt:lpstr>Methods: Dataset</vt:lpstr>
      <vt:lpstr>Methods</vt:lpstr>
      <vt:lpstr>Methods</vt:lpstr>
      <vt:lpstr>Methods</vt:lpstr>
      <vt:lpstr>Results: Drivers of Algal Bloom – Linear Modelling</vt:lpstr>
      <vt:lpstr>Results: Drivers of Algal Bloom – Linear Modelling</vt:lpstr>
      <vt:lpstr>Results: Drivers of Algal Bloom – Random Forest </vt:lpstr>
      <vt:lpstr>Results: Daphnia Densities and Phytoplankton Groups</vt:lpstr>
      <vt:lpstr>Discussion: Environmental Drivers – Linear Model</vt:lpstr>
      <vt:lpstr>Discussion: Environmental Drivers – Random Forest</vt:lpstr>
      <vt:lpstr>Discussion: Traditional Modelling vs Machine Learning</vt:lpstr>
      <vt:lpstr>Discussion: Group-Specific Relationships with Daphnia</vt:lpstr>
      <vt:lpstr>Limitations &amp; Future Research</vt:lpstr>
      <vt:lpstr>QUESTIONS?</vt:lpstr>
      <vt:lpstr>PowerPoint Presentation</vt:lpstr>
      <vt:lpstr>PowerPoint Presentation</vt:lpstr>
      <vt:lpstr>Management Implications</vt:lpstr>
      <vt:lpstr>How do Random Forests work? </vt:lpstr>
      <vt:lpstr>Seasonality of Phytoplankton Groups</vt:lpstr>
      <vt:lpstr>Seasonality of Phytoplankton Groups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Ariel Koh</dc:creator>
  <cp:lastModifiedBy>Ariel Koh</cp:lastModifiedBy>
  <cp:revision>47</cp:revision>
  <dcterms:modified xsi:type="dcterms:W3CDTF">2025-04-30T10:32:02Z</dcterms:modified>
</cp:coreProperties>
</file>